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8288000" cy="10287000"/>
  <p:notesSz cx="6858000" cy="9144000"/>
  <p:embeddedFontLst>
    <p:embeddedFont>
      <p:font typeface="Alyssum" panose="020B0604020202020204" charset="0"/>
      <p:regular r:id="rId32"/>
    </p:embeddedFont>
    <p:embeddedFont>
      <p:font typeface="Canva Sans" panose="020B0604020202020204" charset="0"/>
      <p:regular r:id="rId33"/>
    </p:embeddedFont>
    <p:embeddedFont>
      <p:font typeface="Canva Sans Bold" panose="020B0604020202020204" charset="0"/>
      <p:regular r:id="rId34"/>
    </p:embeddedFont>
    <p:embeddedFont>
      <p:font typeface="DM Sans" pitchFamily="2" charset="0"/>
      <p:regular r:id="rId35"/>
    </p:embeddedFont>
    <p:embeddedFont>
      <p:font typeface="DM Sans Bold" charset="0"/>
      <p:regular r:id="rId36"/>
    </p:embeddedFont>
    <p:embeddedFont>
      <p:font typeface="DM Sans Bold Italics" panose="020B0604020202020204" charset="0"/>
      <p:regular r:id="rId37"/>
    </p:embeddedFont>
    <p:embeddedFont>
      <p:font typeface="DM Sans Italics" panose="020B0604020202020204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60" y="10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viewProps" Target="view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lls Ling, PhD" userId="20d17aaf-1abe-4c72-b11a-c280d1f41c39" providerId="ADAL" clId="{9B955A5C-7299-404C-BD40-1BC8B3325DFB}"/>
    <pc:docChg chg="custSel modSld">
      <pc:chgData name="Wells Ling, PhD" userId="20d17aaf-1abe-4c72-b11a-c280d1f41c39" providerId="ADAL" clId="{9B955A5C-7299-404C-BD40-1BC8B3325DFB}" dt="2024-03-14T19:33:56.480" v="15" actId="368"/>
      <pc:docMkLst>
        <pc:docMk/>
      </pc:docMkLst>
      <pc:sldChg chg="modNotes">
        <pc:chgData name="Wells Ling, PhD" userId="20d17aaf-1abe-4c72-b11a-c280d1f41c39" providerId="ADAL" clId="{9B955A5C-7299-404C-BD40-1BC8B3325DFB}" dt="2024-03-14T19:33:56.422" v="1" actId="368"/>
        <pc:sldMkLst>
          <pc:docMk/>
          <pc:sldMk cId="0" sldId="266"/>
        </pc:sldMkLst>
      </pc:sldChg>
      <pc:sldChg chg="modNotes">
        <pc:chgData name="Wells Ling, PhD" userId="20d17aaf-1abe-4c72-b11a-c280d1f41c39" providerId="ADAL" clId="{9B955A5C-7299-404C-BD40-1BC8B3325DFB}" dt="2024-03-14T19:33:56.429" v="3" actId="368"/>
        <pc:sldMkLst>
          <pc:docMk/>
          <pc:sldMk cId="0" sldId="270"/>
        </pc:sldMkLst>
      </pc:sldChg>
      <pc:sldChg chg="modNotes">
        <pc:chgData name="Wells Ling, PhD" userId="20d17aaf-1abe-4c72-b11a-c280d1f41c39" providerId="ADAL" clId="{9B955A5C-7299-404C-BD40-1BC8B3325DFB}" dt="2024-03-14T19:33:56.441" v="5" actId="368"/>
        <pc:sldMkLst>
          <pc:docMk/>
          <pc:sldMk cId="0" sldId="271"/>
        </pc:sldMkLst>
      </pc:sldChg>
      <pc:sldChg chg="modNotes">
        <pc:chgData name="Wells Ling, PhD" userId="20d17aaf-1abe-4c72-b11a-c280d1f41c39" providerId="ADAL" clId="{9B955A5C-7299-404C-BD40-1BC8B3325DFB}" dt="2024-03-14T19:33:56.449" v="7" actId="368"/>
        <pc:sldMkLst>
          <pc:docMk/>
          <pc:sldMk cId="0" sldId="274"/>
        </pc:sldMkLst>
      </pc:sldChg>
      <pc:sldChg chg="modNotes">
        <pc:chgData name="Wells Ling, PhD" userId="20d17aaf-1abe-4c72-b11a-c280d1f41c39" providerId="ADAL" clId="{9B955A5C-7299-404C-BD40-1BC8B3325DFB}" dt="2024-03-14T19:33:56.455" v="9" actId="368"/>
        <pc:sldMkLst>
          <pc:docMk/>
          <pc:sldMk cId="0" sldId="277"/>
        </pc:sldMkLst>
      </pc:sldChg>
      <pc:sldChg chg="modNotes">
        <pc:chgData name="Wells Ling, PhD" userId="20d17aaf-1abe-4c72-b11a-c280d1f41c39" providerId="ADAL" clId="{9B955A5C-7299-404C-BD40-1BC8B3325DFB}" dt="2024-03-14T19:33:56.465" v="11" actId="368"/>
        <pc:sldMkLst>
          <pc:docMk/>
          <pc:sldMk cId="0" sldId="278"/>
        </pc:sldMkLst>
      </pc:sldChg>
      <pc:sldChg chg="modNotes">
        <pc:chgData name="Wells Ling, PhD" userId="20d17aaf-1abe-4c72-b11a-c280d1f41c39" providerId="ADAL" clId="{9B955A5C-7299-404C-BD40-1BC8B3325DFB}" dt="2024-03-14T19:33:56.470" v="13" actId="368"/>
        <pc:sldMkLst>
          <pc:docMk/>
          <pc:sldMk cId="0" sldId="279"/>
        </pc:sldMkLst>
      </pc:sldChg>
      <pc:sldChg chg="modNotes">
        <pc:chgData name="Wells Ling, PhD" userId="20d17aaf-1abe-4c72-b11a-c280d1f41c39" providerId="ADAL" clId="{9B955A5C-7299-404C-BD40-1BC8B3325DFB}" dt="2024-03-14T19:33:56.480" v="15" actId="368"/>
        <pc:sldMkLst>
          <pc:docMk/>
          <pc:sldMk cId="0" sldId="2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14.03.2024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atacamp.com/blog/what-is-alteryx-introductory-guide" TargetMode="External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8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7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5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svg"/><Relationship Id="rId9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008AB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981200" y="-940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3295520" y="3361052"/>
            <a:ext cx="12630280" cy="3241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500"/>
              </a:lnSpc>
            </a:pPr>
            <a:r>
              <a:rPr lang="en-US" sz="12500">
                <a:solidFill>
                  <a:srgbClr val="FFFFFF"/>
                </a:solidFill>
                <a:latin typeface="DM Sans Bold"/>
              </a:rPr>
              <a:t>AIMS REDESIGN UPDATE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03684" y="6640827"/>
            <a:ext cx="5722116" cy="523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70"/>
              </a:lnSpc>
            </a:pPr>
            <a:r>
              <a:rPr lang="en-US" sz="3700">
                <a:solidFill>
                  <a:srgbClr val="FFFFFF"/>
                </a:solidFill>
                <a:latin typeface="DM Sans Italics"/>
              </a:rPr>
              <a:t>March 2024</a:t>
            </a:r>
          </a:p>
        </p:txBody>
      </p:sp>
      <p:sp>
        <p:nvSpPr>
          <p:cNvPr id="8" name="Freeform 8"/>
          <p:cNvSpPr/>
          <p:nvPr/>
        </p:nvSpPr>
        <p:spPr>
          <a:xfrm>
            <a:off x="1981200" y="6267450"/>
            <a:ext cx="2880360" cy="4114800"/>
          </a:xfrm>
          <a:custGeom>
            <a:avLst/>
            <a:gdLst/>
            <a:ahLst/>
            <a:cxnLst/>
            <a:rect l="l" t="t" r="r" b="b"/>
            <a:pathLst>
              <a:path w="2880360" h="4114800">
                <a:moveTo>
                  <a:pt x="0" y="0"/>
                </a:moveTo>
                <a:lnTo>
                  <a:pt x="2880360" y="0"/>
                </a:lnTo>
                <a:lnTo>
                  <a:pt x="2880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0800000">
            <a:off x="5623560" y="7673106"/>
            <a:ext cx="3422956" cy="2613894"/>
          </a:xfrm>
          <a:custGeom>
            <a:avLst/>
            <a:gdLst/>
            <a:ahLst/>
            <a:cxnLst/>
            <a:rect l="l" t="t" r="r" b="b"/>
            <a:pathLst>
              <a:path w="3422956" h="2613894">
                <a:moveTo>
                  <a:pt x="0" y="0"/>
                </a:moveTo>
                <a:lnTo>
                  <a:pt x="3422956" y="0"/>
                </a:lnTo>
                <a:lnTo>
                  <a:pt x="3422956" y="2613894"/>
                </a:lnTo>
                <a:lnTo>
                  <a:pt x="0" y="26138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3482016" y="-2080942"/>
            <a:ext cx="5450085" cy="4161883"/>
          </a:xfrm>
          <a:custGeom>
            <a:avLst/>
            <a:gdLst/>
            <a:ahLst/>
            <a:cxnLst/>
            <a:rect l="l" t="t" r="r" b="b"/>
            <a:pathLst>
              <a:path w="5450085" h="4161883">
                <a:moveTo>
                  <a:pt x="0" y="0"/>
                </a:moveTo>
                <a:lnTo>
                  <a:pt x="5450085" y="0"/>
                </a:lnTo>
                <a:lnTo>
                  <a:pt x="5450085" y="4161884"/>
                </a:lnTo>
                <a:lnTo>
                  <a:pt x="0" y="41618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008AB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687816" y="2229194"/>
            <a:ext cx="8912367" cy="982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0"/>
              </a:lnSpc>
            </a:pPr>
            <a:r>
              <a:rPr lang="en-US" sz="6900">
                <a:solidFill>
                  <a:srgbClr val="FFFFFF"/>
                </a:solidFill>
                <a:latin typeface="DM Sans Bold"/>
              </a:rPr>
              <a:t>PRIMARY GOALS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756010" y="3848152"/>
            <a:ext cx="4588119" cy="3682260"/>
            <a:chOff x="0" y="0"/>
            <a:chExt cx="6117493" cy="4909681"/>
          </a:xfrm>
        </p:grpSpPr>
        <p:grpSp>
          <p:nvGrpSpPr>
            <p:cNvPr id="8" name="Group 8"/>
            <p:cNvGrpSpPr/>
            <p:nvPr/>
          </p:nvGrpSpPr>
          <p:grpSpPr>
            <a:xfrm>
              <a:off x="564315" y="0"/>
              <a:ext cx="4988862" cy="1588882"/>
              <a:chOff x="0" y="0"/>
              <a:chExt cx="985454" cy="31385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985454" cy="313853"/>
              </a:xfrm>
              <a:custGeom>
                <a:avLst/>
                <a:gdLst/>
                <a:ahLst/>
                <a:cxnLst/>
                <a:rect l="l" t="t" r="r" b="b"/>
                <a:pathLst>
                  <a:path w="985454" h="313853">
                    <a:moveTo>
                      <a:pt x="105525" y="0"/>
                    </a:moveTo>
                    <a:lnTo>
                      <a:pt x="879929" y="0"/>
                    </a:lnTo>
                    <a:cubicBezTo>
                      <a:pt x="907916" y="0"/>
                      <a:pt x="934757" y="11118"/>
                      <a:pt x="954547" y="30908"/>
                    </a:cubicBezTo>
                    <a:cubicBezTo>
                      <a:pt x="974336" y="50697"/>
                      <a:pt x="985454" y="77538"/>
                      <a:pt x="985454" y="105525"/>
                    </a:cubicBezTo>
                    <a:lnTo>
                      <a:pt x="985454" y="208328"/>
                    </a:lnTo>
                    <a:cubicBezTo>
                      <a:pt x="985454" y="236315"/>
                      <a:pt x="974336" y="263156"/>
                      <a:pt x="954547" y="282946"/>
                    </a:cubicBezTo>
                    <a:cubicBezTo>
                      <a:pt x="934757" y="302735"/>
                      <a:pt x="907916" y="313853"/>
                      <a:pt x="879929" y="313853"/>
                    </a:cubicBezTo>
                    <a:lnTo>
                      <a:pt x="105525" y="313853"/>
                    </a:lnTo>
                    <a:cubicBezTo>
                      <a:pt x="77538" y="313853"/>
                      <a:pt x="50697" y="302735"/>
                      <a:pt x="30908" y="282946"/>
                    </a:cubicBezTo>
                    <a:cubicBezTo>
                      <a:pt x="11118" y="263156"/>
                      <a:pt x="0" y="236315"/>
                      <a:pt x="0" y="208328"/>
                    </a:cubicBezTo>
                    <a:lnTo>
                      <a:pt x="0" y="105525"/>
                    </a:lnTo>
                    <a:cubicBezTo>
                      <a:pt x="0" y="77538"/>
                      <a:pt x="11118" y="50697"/>
                      <a:pt x="30908" y="30908"/>
                    </a:cubicBezTo>
                    <a:cubicBezTo>
                      <a:pt x="50697" y="11118"/>
                      <a:pt x="77538" y="0"/>
                      <a:pt x="10552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57150"/>
                <a:ext cx="985454" cy="37100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888205" y="145751"/>
              <a:ext cx="4341082" cy="13259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50"/>
                </a:lnSpc>
              </a:pPr>
              <a:r>
                <a:rPr lang="en-US" sz="3500">
                  <a:solidFill>
                    <a:srgbClr val="008AB3"/>
                  </a:solidFill>
                  <a:latin typeface="DM Sans Bold"/>
                </a:rPr>
                <a:t>IDENTIFY SOLUTIONS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084464"/>
              <a:ext cx="6117493" cy="2825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00"/>
                </a:lnSpc>
              </a:pPr>
              <a:r>
                <a:rPr lang="en-US" sz="3000">
                  <a:solidFill>
                    <a:srgbClr val="FFFFFF"/>
                  </a:solidFill>
                  <a:latin typeface="DM Sans"/>
                </a:rPr>
                <a:t>Identify database and management options with consideration of data security, integration tools, and costs 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455965" y="3848152"/>
            <a:ext cx="3741646" cy="881318"/>
            <a:chOff x="0" y="0"/>
            <a:chExt cx="985454" cy="23211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85454" cy="232117"/>
            </a:xfrm>
            <a:custGeom>
              <a:avLst/>
              <a:gdLst/>
              <a:ahLst/>
              <a:cxnLst/>
              <a:rect l="l" t="t" r="r" b="b"/>
              <a:pathLst>
                <a:path w="985454" h="232117">
                  <a:moveTo>
                    <a:pt x="105525" y="0"/>
                  </a:moveTo>
                  <a:lnTo>
                    <a:pt x="879929" y="0"/>
                  </a:lnTo>
                  <a:cubicBezTo>
                    <a:pt x="907916" y="0"/>
                    <a:pt x="934757" y="11118"/>
                    <a:pt x="954547" y="30908"/>
                  </a:cubicBezTo>
                  <a:cubicBezTo>
                    <a:pt x="974336" y="50697"/>
                    <a:pt x="985454" y="77538"/>
                    <a:pt x="985454" y="105525"/>
                  </a:cubicBezTo>
                  <a:lnTo>
                    <a:pt x="985454" y="126592"/>
                  </a:lnTo>
                  <a:cubicBezTo>
                    <a:pt x="985454" y="154579"/>
                    <a:pt x="974336" y="181419"/>
                    <a:pt x="954547" y="201209"/>
                  </a:cubicBezTo>
                  <a:cubicBezTo>
                    <a:pt x="934757" y="220999"/>
                    <a:pt x="907916" y="232117"/>
                    <a:pt x="879929" y="232117"/>
                  </a:cubicBezTo>
                  <a:lnTo>
                    <a:pt x="105525" y="232117"/>
                  </a:lnTo>
                  <a:cubicBezTo>
                    <a:pt x="77538" y="232117"/>
                    <a:pt x="50697" y="220999"/>
                    <a:pt x="30908" y="201209"/>
                  </a:cubicBezTo>
                  <a:cubicBezTo>
                    <a:pt x="11118" y="181419"/>
                    <a:pt x="0" y="154579"/>
                    <a:pt x="0" y="126592"/>
                  </a:cubicBezTo>
                  <a:lnTo>
                    <a:pt x="0" y="105525"/>
                  </a:lnTo>
                  <a:cubicBezTo>
                    <a:pt x="0" y="77538"/>
                    <a:pt x="11118" y="50697"/>
                    <a:pt x="30908" y="30908"/>
                  </a:cubicBezTo>
                  <a:cubicBezTo>
                    <a:pt x="50697" y="11118"/>
                    <a:pt x="77538" y="0"/>
                    <a:pt x="10552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985454" cy="289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2140153" y="4052491"/>
            <a:ext cx="4373269" cy="501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>
                <a:solidFill>
                  <a:srgbClr val="008AB3"/>
                </a:solidFill>
                <a:latin typeface="DM Sans Bold"/>
              </a:rPr>
              <a:t>MIGRATE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032728" y="5415856"/>
            <a:ext cx="4588119" cy="1276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DM Sans"/>
              </a:rPr>
              <a:t>Migrate all historical and current data to new database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7349628" y="3837156"/>
            <a:ext cx="3741646" cy="881318"/>
            <a:chOff x="0" y="0"/>
            <a:chExt cx="985454" cy="23211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85454" cy="232117"/>
            </a:xfrm>
            <a:custGeom>
              <a:avLst/>
              <a:gdLst/>
              <a:ahLst/>
              <a:cxnLst/>
              <a:rect l="l" t="t" r="r" b="b"/>
              <a:pathLst>
                <a:path w="985454" h="232117">
                  <a:moveTo>
                    <a:pt x="105525" y="0"/>
                  </a:moveTo>
                  <a:lnTo>
                    <a:pt x="879929" y="0"/>
                  </a:lnTo>
                  <a:cubicBezTo>
                    <a:pt x="907916" y="0"/>
                    <a:pt x="934757" y="11118"/>
                    <a:pt x="954547" y="30908"/>
                  </a:cubicBezTo>
                  <a:cubicBezTo>
                    <a:pt x="974336" y="50697"/>
                    <a:pt x="985454" y="77538"/>
                    <a:pt x="985454" y="105525"/>
                  </a:cubicBezTo>
                  <a:lnTo>
                    <a:pt x="985454" y="126592"/>
                  </a:lnTo>
                  <a:cubicBezTo>
                    <a:pt x="985454" y="154579"/>
                    <a:pt x="974336" y="181419"/>
                    <a:pt x="954547" y="201209"/>
                  </a:cubicBezTo>
                  <a:cubicBezTo>
                    <a:pt x="934757" y="220999"/>
                    <a:pt x="907916" y="232117"/>
                    <a:pt x="879929" y="232117"/>
                  </a:cubicBezTo>
                  <a:lnTo>
                    <a:pt x="105525" y="232117"/>
                  </a:lnTo>
                  <a:cubicBezTo>
                    <a:pt x="77538" y="232117"/>
                    <a:pt x="50697" y="220999"/>
                    <a:pt x="30908" y="201209"/>
                  </a:cubicBezTo>
                  <a:cubicBezTo>
                    <a:pt x="11118" y="181419"/>
                    <a:pt x="0" y="154579"/>
                    <a:pt x="0" y="126592"/>
                  </a:cubicBezTo>
                  <a:lnTo>
                    <a:pt x="0" y="105525"/>
                  </a:lnTo>
                  <a:cubicBezTo>
                    <a:pt x="0" y="77538"/>
                    <a:pt x="11118" y="50697"/>
                    <a:pt x="30908" y="30908"/>
                  </a:cubicBezTo>
                  <a:cubicBezTo>
                    <a:pt x="50697" y="11118"/>
                    <a:pt x="77538" y="0"/>
                    <a:pt x="10552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985454" cy="289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7033817" y="4041494"/>
            <a:ext cx="4373269" cy="501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>
                <a:solidFill>
                  <a:srgbClr val="008AB3"/>
                </a:solidFill>
                <a:latin typeface="DM Sans Bold"/>
              </a:rPr>
              <a:t>DESIGN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926392" y="5415856"/>
            <a:ext cx="4588119" cy="2114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DM Sans"/>
              </a:rPr>
              <a:t>Design database structure that aligns current and historical data and flexible enough to handle new variables</a:t>
            </a:r>
          </a:p>
        </p:txBody>
      </p:sp>
      <p:sp>
        <p:nvSpPr>
          <p:cNvPr id="23" name="Freeform 23"/>
          <p:cNvSpPr/>
          <p:nvPr/>
        </p:nvSpPr>
        <p:spPr>
          <a:xfrm>
            <a:off x="-4744879" y="9258300"/>
            <a:ext cx="9489757" cy="10287000"/>
          </a:xfrm>
          <a:custGeom>
            <a:avLst/>
            <a:gdLst/>
            <a:ahLst/>
            <a:cxnLst/>
            <a:rect l="l" t="t" r="r" b="b"/>
            <a:pathLst>
              <a:path w="9489757" h="10287000">
                <a:moveTo>
                  <a:pt x="0" y="0"/>
                </a:moveTo>
                <a:lnTo>
                  <a:pt x="9489758" y="0"/>
                </a:lnTo>
                <a:lnTo>
                  <a:pt x="94897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-160719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954408" y="2432259"/>
            <a:ext cx="10896957" cy="7304456"/>
          </a:xfrm>
          <a:custGeom>
            <a:avLst/>
            <a:gdLst/>
            <a:ahLst/>
            <a:cxnLst/>
            <a:rect l="l" t="t" r="r" b="b"/>
            <a:pathLst>
              <a:path w="10896957" h="7304456">
                <a:moveTo>
                  <a:pt x="0" y="0"/>
                </a:moveTo>
                <a:lnTo>
                  <a:pt x="10896957" y="0"/>
                </a:lnTo>
                <a:lnTo>
                  <a:pt x="10896957" y="7304457"/>
                </a:lnTo>
                <a:lnTo>
                  <a:pt x="0" y="73044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5543" r="-75430" b="-4117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505137" y="498287"/>
            <a:ext cx="9825932" cy="1586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250"/>
              </a:lnSpc>
            </a:pPr>
            <a:r>
              <a:rPr lang="en-US" sz="7500">
                <a:solidFill>
                  <a:srgbClr val="008AB3"/>
                </a:solidFill>
                <a:latin typeface="DM Sans Bold"/>
              </a:rPr>
              <a:t>CURRENT PROGRESS</a:t>
            </a:r>
          </a:p>
          <a:p>
            <a:pPr algn="just">
              <a:lnSpc>
                <a:spcPts val="4290"/>
              </a:lnSpc>
            </a:pPr>
            <a:r>
              <a:rPr lang="en-US" sz="3900">
                <a:solidFill>
                  <a:srgbClr val="008AB3"/>
                </a:solidFill>
                <a:latin typeface="DM Sans Bold"/>
              </a:rPr>
              <a:t>(AIMS 2020-2023)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638487" y="2767790"/>
            <a:ext cx="7100222" cy="1943747"/>
            <a:chOff x="0" y="0"/>
            <a:chExt cx="9466963" cy="2591663"/>
          </a:xfrm>
        </p:grpSpPr>
        <p:sp>
          <p:nvSpPr>
            <p:cNvPr id="6" name="TextBox 6"/>
            <p:cNvSpPr txBox="1"/>
            <p:nvPr/>
          </p:nvSpPr>
          <p:spPr>
            <a:xfrm>
              <a:off x="0" y="28575"/>
              <a:ext cx="9466963" cy="678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50"/>
                </a:lnSpc>
              </a:pPr>
              <a:r>
                <a:rPr lang="en-US" sz="3500">
                  <a:solidFill>
                    <a:srgbClr val="008AB3"/>
                  </a:solidFill>
                  <a:latin typeface="DM Sans Bold"/>
                </a:rPr>
                <a:t>Identify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735550"/>
              <a:ext cx="9466963" cy="18561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0"/>
                </a:lnSpc>
              </a:pPr>
              <a:r>
                <a:rPr lang="en-US" sz="3300">
                  <a:solidFill>
                    <a:srgbClr val="737373"/>
                  </a:solidFill>
                  <a:latin typeface="DM Sans"/>
                </a:rPr>
                <a:t>Every data point has been identified, categorized, and documented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38487" y="5112614"/>
            <a:ext cx="7100222" cy="1943747"/>
            <a:chOff x="0" y="0"/>
            <a:chExt cx="9466963" cy="2591663"/>
          </a:xfrm>
        </p:grpSpPr>
        <p:sp>
          <p:nvSpPr>
            <p:cNvPr id="9" name="TextBox 9"/>
            <p:cNvSpPr txBox="1"/>
            <p:nvPr/>
          </p:nvSpPr>
          <p:spPr>
            <a:xfrm>
              <a:off x="0" y="28575"/>
              <a:ext cx="9466963" cy="678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50"/>
                </a:lnSpc>
              </a:pPr>
              <a:r>
                <a:rPr lang="en-US" sz="3500">
                  <a:solidFill>
                    <a:srgbClr val="008AB3"/>
                  </a:solidFill>
                  <a:latin typeface="DM Sans Bold"/>
                </a:rPr>
                <a:t>Mapped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35550"/>
              <a:ext cx="9466963" cy="18561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0"/>
                </a:lnSpc>
              </a:pPr>
              <a:r>
                <a:rPr lang="en-US" sz="3300">
                  <a:solidFill>
                    <a:srgbClr val="737373"/>
                  </a:solidFill>
                  <a:latin typeface="DM Sans"/>
                </a:rPr>
                <a:t>Data types are categorized into different tables and linked by unique identifiers.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38487" y="7495555"/>
            <a:ext cx="7100222" cy="1486547"/>
            <a:chOff x="0" y="0"/>
            <a:chExt cx="9466963" cy="1982063"/>
          </a:xfrm>
        </p:grpSpPr>
        <p:sp>
          <p:nvSpPr>
            <p:cNvPr id="12" name="TextBox 12"/>
            <p:cNvSpPr txBox="1"/>
            <p:nvPr/>
          </p:nvSpPr>
          <p:spPr>
            <a:xfrm>
              <a:off x="0" y="28575"/>
              <a:ext cx="9466963" cy="678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50"/>
                </a:lnSpc>
              </a:pPr>
              <a:r>
                <a:rPr lang="en-US" sz="3500">
                  <a:solidFill>
                    <a:srgbClr val="008AB3"/>
                  </a:solidFill>
                  <a:latin typeface="DM Sans Bold"/>
                </a:rPr>
                <a:t>Aggregate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735550"/>
              <a:ext cx="9466963" cy="12465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0"/>
                </a:lnSpc>
              </a:pPr>
              <a:r>
                <a:rPr lang="en-US" sz="3300">
                  <a:solidFill>
                    <a:srgbClr val="737373"/>
                  </a:solidFill>
                  <a:latin typeface="DM Sans"/>
                </a:rPr>
                <a:t>Aggregate data into a single file utilizing the table structure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1992539" y="7788094"/>
            <a:ext cx="6544755" cy="4997813"/>
          </a:xfrm>
          <a:custGeom>
            <a:avLst/>
            <a:gdLst/>
            <a:ahLst/>
            <a:cxnLst/>
            <a:rect l="l" t="t" r="r" b="b"/>
            <a:pathLst>
              <a:path w="6544755" h="4997813">
                <a:moveTo>
                  <a:pt x="0" y="0"/>
                </a:moveTo>
                <a:lnTo>
                  <a:pt x="6544755" y="0"/>
                </a:lnTo>
                <a:lnTo>
                  <a:pt x="6544755" y="4997812"/>
                </a:lnTo>
                <a:lnTo>
                  <a:pt x="0" y="49978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432062">
            <a:off x="13759469" y="-817565"/>
            <a:ext cx="10770992" cy="11675872"/>
          </a:xfrm>
          <a:custGeom>
            <a:avLst/>
            <a:gdLst/>
            <a:ahLst/>
            <a:cxnLst/>
            <a:rect l="l" t="t" r="r" b="b"/>
            <a:pathLst>
              <a:path w="10770992" h="11675872">
                <a:moveTo>
                  <a:pt x="0" y="0"/>
                </a:moveTo>
                <a:lnTo>
                  <a:pt x="10770992" y="0"/>
                </a:lnTo>
                <a:lnTo>
                  <a:pt x="10770992" y="11675871"/>
                </a:lnTo>
                <a:lnTo>
                  <a:pt x="0" y="116758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873266"/>
            <a:ext cx="5500090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008AB3"/>
                </a:solidFill>
                <a:latin typeface="DM Sans Bold"/>
              </a:rPr>
              <a:t>NEXT STEPS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582952"/>
            <a:ext cx="1938412" cy="100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7000">
                <a:solidFill>
                  <a:srgbClr val="008AB3"/>
                </a:solidFill>
                <a:latin typeface="DM Sans Bold"/>
              </a:rPr>
              <a:t>01.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480440" y="2565000"/>
            <a:ext cx="1938412" cy="100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7000">
                <a:solidFill>
                  <a:srgbClr val="008AB3"/>
                </a:solidFill>
                <a:latin typeface="DM Sans Bold"/>
              </a:rPr>
              <a:t>02.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750336" y="2590887"/>
            <a:ext cx="4663974" cy="987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 Bold"/>
              </a:rPr>
              <a:t>INCORPORATE ADDITIONAL YEARS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418853" y="2590887"/>
            <a:ext cx="5011938" cy="987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 Bold"/>
              </a:rPr>
              <a:t>DEVELOP SUBMISSION PROCESS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750336" y="3796868"/>
            <a:ext cx="4912053" cy="1276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 Italics"/>
              </a:rPr>
              <a:t>Will continue to document data points working backwards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467080" y="5983583"/>
            <a:ext cx="1938412" cy="100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7000">
                <a:solidFill>
                  <a:srgbClr val="008AB3"/>
                </a:solidFill>
                <a:latin typeface="DM Sans Bold"/>
              </a:rPr>
              <a:t>03.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405493" y="5991518"/>
            <a:ext cx="4543221" cy="501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 Bold"/>
              </a:rPr>
              <a:t>DOCUMENTATION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418853" y="3796868"/>
            <a:ext cx="5011938" cy="169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 Italics"/>
              </a:rPr>
              <a:t>Assist in developing a more streamlined submission process utilizing current data tools.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405493" y="6712195"/>
            <a:ext cx="5700332" cy="1276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 Italics"/>
              </a:rPr>
              <a:t>Provide documentation of processes as well as query statements for annual reporting.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112355" y="8599845"/>
            <a:ext cx="10378011" cy="366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60"/>
              </a:lnSpc>
            </a:pPr>
            <a:r>
              <a:rPr lang="en-US" sz="2600">
                <a:solidFill>
                  <a:srgbClr val="737373"/>
                </a:solidFill>
                <a:latin typeface="DM Sans Italics"/>
              </a:rPr>
              <a:t>*Anticipated completion: Between June and August 2024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008AB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901312" y="4124325"/>
            <a:ext cx="7571992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FFFFFF"/>
                </a:solidFill>
                <a:latin typeface="DM Sans Bold"/>
              </a:rPr>
              <a:t>ANNUAL AIMS SURVEY REVIEW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90700" y="1847850"/>
            <a:ext cx="1938412" cy="100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7000">
                <a:solidFill>
                  <a:srgbClr val="FFFFFF"/>
                </a:solidFill>
                <a:latin typeface="DM Sans Bold"/>
              </a:rPr>
              <a:t>03.</a:t>
            </a:r>
          </a:p>
        </p:txBody>
      </p:sp>
      <p:sp>
        <p:nvSpPr>
          <p:cNvPr id="7" name="Freeform 7"/>
          <p:cNvSpPr/>
          <p:nvPr/>
        </p:nvSpPr>
        <p:spPr>
          <a:xfrm>
            <a:off x="5893678" y="81355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028700" y="8135576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3543121" y="-2151424"/>
            <a:ext cx="9489757" cy="10287000"/>
          </a:xfrm>
          <a:custGeom>
            <a:avLst/>
            <a:gdLst/>
            <a:ahLst/>
            <a:cxnLst/>
            <a:rect l="l" t="t" r="r" b="b"/>
            <a:pathLst>
              <a:path w="9489757" h="10287000">
                <a:moveTo>
                  <a:pt x="0" y="0"/>
                </a:moveTo>
                <a:lnTo>
                  <a:pt x="9489758" y="0"/>
                </a:lnTo>
                <a:lnTo>
                  <a:pt x="94897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01003" y="3143863"/>
            <a:ext cx="2768112" cy="616879"/>
            <a:chOff x="0" y="0"/>
            <a:chExt cx="1041573" cy="2321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1573" cy="232117"/>
            </a:xfrm>
            <a:custGeom>
              <a:avLst/>
              <a:gdLst/>
              <a:ahLst/>
              <a:cxnLst/>
              <a:rect l="l" t="t" r="r" b="b"/>
              <a:pathLst>
                <a:path w="1041573" h="232117">
                  <a:moveTo>
                    <a:pt x="116058" y="0"/>
                  </a:moveTo>
                  <a:lnTo>
                    <a:pt x="925515" y="0"/>
                  </a:lnTo>
                  <a:cubicBezTo>
                    <a:pt x="956296" y="0"/>
                    <a:pt x="985816" y="12228"/>
                    <a:pt x="1007581" y="33993"/>
                  </a:cubicBezTo>
                  <a:cubicBezTo>
                    <a:pt x="1029346" y="55758"/>
                    <a:pt x="1041573" y="85278"/>
                    <a:pt x="1041573" y="116058"/>
                  </a:cubicBezTo>
                  <a:lnTo>
                    <a:pt x="1041573" y="116058"/>
                  </a:lnTo>
                  <a:cubicBezTo>
                    <a:pt x="1041573" y="180156"/>
                    <a:pt x="989612" y="232117"/>
                    <a:pt x="925515" y="232117"/>
                  </a:cubicBezTo>
                  <a:lnTo>
                    <a:pt x="116058" y="232117"/>
                  </a:lnTo>
                  <a:cubicBezTo>
                    <a:pt x="85278" y="232117"/>
                    <a:pt x="55758" y="219889"/>
                    <a:pt x="33993" y="198124"/>
                  </a:cubicBezTo>
                  <a:cubicBezTo>
                    <a:pt x="12228" y="176359"/>
                    <a:pt x="0" y="146839"/>
                    <a:pt x="0" y="116058"/>
                  </a:cubicBezTo>
                  <a:lnTo>
                    <a:pt x="0" y="116058"/>
                  </a:lnTo>
                  <a:cubicBezTo>
                    <a:pt x="0" y="85278"/>
                    <a:pt x="12228" y="55758"/>
                    <a:pt x="33993" y="33993"/>
                  </a:cubicBezTo>
                  <a:cubicBezTo>
                    <a:pt x="55758" y="12228"/>
                    <a:pt x="85278" y="0"/>
                    <a:pt x="116058" y="0"/>
                  </a:cubicBezTo>
                  <a:close/>
                </a:path>
              </a:pathLst>
            </a:custGeom>
            <a:solidFill>
              <a:srgbClr val="008AB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041573" cy="289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91478" y="4691588"/>
            <a:ext cx="2777637" cy="616879"/>
            <a:chOff x="0" y="0"/>
            <a:chExt cx="1045157" cy="2321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45157" cy="232117"/>
            </a:xfrm>
            <a:custGeom>
              <a:avLst/>
              <a:gdLst/>
              <a:ahLst/>
              <a:cxnLst/>
              <a:rect l="l" t="t" r="r" b="b"/>
              <a:pathLst>
                <a:path w="1045157" h="232117">
                  <a:moveTo>
                    <a:pt x="116058" y="0"/>
                  </a:moveTo>
                  <a:lnTo>
                    <a:pt x="929099" y="0"/>
                  </a:lnTo>
                  <a:cubicBezTo>
                    <a:pt x="959880" y="0"/>
                    <a:pt x="989400" y="12228"/>
                    <a:pt x="1011165" y="33993"/>
                  </a:cubicBezTo>
                  <a:cubicBezTo>
                    <a:pt x="1032930" y="55758"/>
                    <a:pt x="1045157" y="85278"/>
                    <a:pt x="1045157" y="116058"/>
                  </a:cubicBezTo>
                  <a:lnTo>
                    <a:pt x="1045157" y="116058"/>
                  </a:lnTo>
                  <a:cubicBezTo>
                    <a:pt x="1045157" y="180156"/>
                    <a:pt x="993196" y="232117"/>
                    <a:pt x="929099" y="232117"/>
                  </a:cubicBezTo>
                  <a:lnTo>
                    <a:pt x="116058" y="232117"/>
                  </a:lnTo>
                  <a:cubicBezTo>
                    <a:pt x="85278" y="232117"/>
                    <a:pt x="55758" y="219889"/>
                    <a:pt x="33993" y="198124"/>
                  </a:cubicBezTo>
                  <a:cubicBezTo>
                    <a:pt x="12228" y="176359"/>
                    <a:pt x="0" y="146839"/>
                    <a:pt x="0" y="116058"/>
                  </a:cubicBezTo>
                  <a:lnTo>
                    <a:pt x="0" y="116058"/>
                  </a:lnTo>
                  <a:cubicBezTo>
                    <a:pt x="0" y="85278"/>
                    <a:pt x="12228" y="55758"/>
                    <a:pt x="33993" y="33993"/>
                  </a:cubicBezTo>
                  <a:cubicBezTo>
                    <a:pt x="55758" y="12228"/>
                    <a:pt x="85278" y="0"/>
                    <a:pt x="116058" y="0"/>
                  </a:cubicBezTo>
                  <a:close/>
                </a:path>
              </a:pathLst>
            </a:custGeom>
            <a:solidFill>
              <a:srgbClr val="008AB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045157" cy="289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91478" y="6814252"/>
            <a:ext cx="3277093" cy="616879"/>
            <a:chOff x="0" y="0"/>
            <a:chExt cx="1233090" cy="23211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33090" cy="232117"/>
            </a:xfrm>
            <a:custGeom>
              <a:avLst/>
              <a:gdLst/>
              <a:ahLst/>
              <a:cxnLst/>
              <a:rect l="l" t="t" r="r" b="b"/>
              <a:pathLst>
                <a:path w="1233090" h="232117">
                  <a:moveTo>
                    <a:pt x="116058" y="0"/>
                  </a:moveTo>
                  <a:lnTo>
                    <a:pt x="1117032" y="0"/>
                  </a:lnTo>
                  <a:cubicBezTo>
                    <a:pt x="1181129" y="0"/>
                    <a:pt x="1233090" y="51961"/>
                    <a:pt x="1233090" y="116058"/>
                  </a:cubicBezTo>
                  <a:lnTo>
                    <a:pt x="1233090" y="116058"/>
                  </a:lnTo>
                  <a:cubicBezTo>
                    <a:pt x="1233090" y="146839"/>
                    <a:pt x="1220863" y="176359"/>
                    <a:pt x="1199098" y="198124"/>
                  </a:cubicBezTo>
                  <a:cubicBezTo>
                    <a:pt x="1177332" y="219889"/>
                    <a:pt x="1147813" y="232117"/>
                    <a:pt x="1117032" y="232117"/>
                  </a:cubicBezTo>
                  <a:lnTo>
                    <a:pt x="116058" y="232117"/>
                  </a:lnTo>
                  <a:cubicBezTo>
                    <a:pt x="85278" y="232117"/>
                    <a:pt x="55758" y="219889"/>
                    <a:pt x="33993" y="198124"/>
                  </a:cubicBezTo>
                  <a:cubicBezTo>
                    <a:pt x="12228" y="176359"/>
                    <a:pt x="0" y="146839"/>
                    <a:pt x="0" y="116058"/>
                  </a:cubicBezTo>
                  <a:lnTo>
                    <a:pt x="0" y="116058"/>
                  </a:lnTo>
                  <a:cubicBezTo>
                    <a:pt x="0" y="85278"/>
                    <a:pt x="12228" y="55758"/>
                    <a:pt x="33993" y="33993"/>
                  </a:cubicBezTo>
                  <a:cubicBezTo>
                    <a:pt x="55758" y="12228"/>
                    <a:pt x="85278" y="0"/>
                    <a:pt x="116058" y="0"/>
                  </a:cubicBezTo>
                  <a:close/>
                </a:path>
              </a:pathLst>
            </a:custGeom>
            <a:solidFill>
              <a:srgbClr val="008AB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233090" cy="289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85149" y="1028700"/>
            <a:ext cx="16230600" cy="8229600"/>
            <a:chOff x="0" y="0"/>
            <a:chExt cx="4274726" cy="216746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19080" y="0"/>
                  </a:moveTo>
                  <a:lnTo>
                    <a:pt x="4255646" y="0"/>
                  </a:lnTo>
                  <a:cubicBezTo>
                    <a:pt x="4266183" y="0"/>
                    <a:pt x="4274726" y="8542"/>
                    <a:pt x="4274726" y="19080"/>
                  </a:cubicBezTo>
                  <a:lnTo>
                    <a:pt x="4274726" y="2148387"/>
                  </a:lnTo>
                  <a:cubicBezTo>
                    <a:pt x="4274726" y="2158924"/>
                    <a:pt x="4266183" y="2167467"/>
                    <a:pt x="4255646" y="2167467"/>
                  </a:cubicBezTo>
                  <a:lnTo>
                    <a:pt x="19080" y="2167467"/>
                  </a:lnTo>
                  <a:cubicBezTo>
                    <a:pt x="8542" y="2167467"/>
                    <a:pt x="0" y="2158924"/>
                    <a:pt x="0" y="2148387"/>
                  </a:cubicBezTo>
                  <a:lnTo>
                    <a:pt x="0" y="19080"/>
                  </a:lnTo>
                  <a:cubicBezTo>
                    <a:pt x="0" y="8542"/>
                    <a:pt x="8542" y="0"/>
                    <a:pt x="1908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8AB3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990" y="3048329"/>
            <a:ext cx="3660184" cy="6546886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2875082" y="3417082"/>
            <a:ext cx="3086100" cy="5052945"/>
            <a:chOff x="0" y="0"/>
            <a:chExt cx="812800" cy="133081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1330817"/>
            </a:xfrm>
            <a:custGeom>
              <a:avLst/>
              <a:gdLst/>
              <a:ahLst/>
              <a:cxnLst/>
              <a:rect l="l" t="t" r="r" b="b"/>
              <a:pathLst>
                <a:path w="812800" h="1330817">
                  <a:moveTo>
                    <a:pt x="0" y="0"/>
                  </a:moveTo>
                  <a:lnTo>
                    <a:pt x="812800" y="0"/>
                  </a:lnTo>
                  <a:lnTo>
                    <a:pt x="812800" y="1330817"/>
                  </a:lnTo>
                  <a:lnTo>
                    <a:pt x="0" y="13308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812800" cy="1387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4239" y="2871508"/>
            <a:ext cx="3538912" cy="6546886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4632745" y="3186982"/>
            <a:ext cx="2393290" cy="5009241"/>
            <a:chOff x="0" y="0"/>
            <a:chExt cx="630332" cy="131930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0332" cy="1319306"/>
            </a:xfrm>
            <a:custGeom>
              <a:avLst/>
              <a:gdLst/>
              <a:ahLst/>
              <a:cxnLst/>
              <a:rect l="l" t="t" r="r" b="b"/>
              <a:pathLst>
                <a:path w="630332" h="1319306">
                  <a:moveTo>
                    <a:pt x="0" y="0"/>
                  </a:moveTo>
                  <a:lnTo>
                    <a:pt x="630332" y="0"/>
                  </a:lnTo>
                  <a:lnTo>
                    <a:pt x="630332" y="1319306"/>
                  </a:lnTo>
                  <a:lnTo>
                    <a:pt x="0" y="13193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76200"/>
              <a:ext cx="630332" cy="1395506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just">
                <a:lnSpc>
                  <a:spcPts val="2754"/>
                </a:lnSpc>
              </a:pPr>
              <a:r>
                <a:rPr lang="en-US" sz="1700">
                  <a:solidFill>
                    <a:srgbClr val="008AB3"/>
                  </a:solidFill>
                  <a:latin typeface="Canva Sans"/>
                </a:rPr>
                <a:t>Much Better - 5.00</a:t>
              </a:r>
            </a:p>
            <a:p>
              <a:pPr algn="just">
                <a:lnSpc>
                  <a:spcPts val="3077"/>
                </a:lnSpc>
              </a:pPr>
              <a:endParaRPr lang="en-US" sz="1700">
                <a:solidFill>
                  <a:srgbClr val="008AB3"/>
                </a:solidFill>
                <a:latin typeface="Canva Sans"/>
              </a:endParaRPr>
            </a:p>
            <a:p>
              <a:pPr algn="just">
                <a:lnSpc>
                  <a:spcPts val="3077"/>
                </a:lnSpc>
              </a:pPr>
              <a:endParaRPr lang="en-US" sz="1700">
                <a:solidFill>
                  <a:srgbClr val="008AB3"/>
                </a:solidFill>
                <a:latin typeface="Canva Sans"/>
              </a:endParaRPr>
            </a:p>
            <a:p>
              <a:pPr algn="just">
                <a:lnSpc>
                  <a:spcPts val="2754"/>
                </a:lnSpc>
              </a:pPr>
              <a:r>
                <a:rPr lang="en-US" sz="1700">
                  <a:solidFill>
                    <a:srgbClr val="008AB3"/>
                  </a:solidFill>
                  <a:latin typeface="Canva Sans"/>
                </a:rPr>
                <a:t>4.00</a:t>
              </a:r>
            </a:p>
            <a:p>
              <a:pPr algn="just">
                <a:lnSpc>
                  <a:spcPts val="2754"/>
                </a:lnSpc>
              </a:pPr>
              <a:endParaRPr lang="en-US" sz="1700">
                <a:solidFill>
                  <a:srgbClr val="008AB3"/>
                </a:solidFill>
                <a:latin typeface="Canva Sans"/>
              </a:endParaRPr>
            </a:p>
            <a:p>
              <a:pPr algn="just">
                <a:lnSpc>
                  <a:spcPts val="2754"/>
                </a:lnSpc>
              </a:pPr>
              <a:endParaRPr lang="en-US" sz="1700">
                <a:solidFill>
                  <a:srgbClr val="008AB3"/>
                </a:solidFill>
                <a:latin typeface="Canva Sans"/>
              </a:endParaRPr>
            </a:p>
            <a:p>
              <a:pPr algn="just">
                <a:lnSpc>
                  <a:spcPts val="2754"/>
                </a:lnSpc>
              </a:pPr>
              <a:r>
                <a:rPr lang="en-US" sz="1700">
                  <a:solidFill>
                    <a:srgbClr val="008AB3"/>
                  </a:solidFill>
                  <a:latin typeface="Canva Sans"/>
                </a:rPr>
                <a:t>3.00</a:t>
              </a:r>
            </a:p>
            <a:p>
              <a:pPr algn="just">
                <a:lnSpc>
                  <a:spcPts val="2754"/>
                </a:lnSpc>
              </a:pPr>
              <a:endParaRPr lang="en-US" sz="1700">
                <a:solidFill>
                  <a:srgbClr val="008AB3"/>
                </a:solidFill>
                <a:latin typeface="Canva Sans"/>
              </a:endParaRPr>
            </a:p>
            <a:p>
              <a:pPr algn="just">
                <a:lnSpc>
                  <a:spcPts val="2754"/>
                </a:lnSpc>
              </a:pPr>
              <a:endParaRPr lang="en-US" sz="1700">
                <a:solidFill>
                  <a:srgbClr val="008AB3"/>
                </a:solidFill>
                <a:latin typeface="Canva Sans"/>
              </a:endParaRPr>
            </a:p>
            <a:p>
              <a:pPr algn="just">
                <a:lnSpc>
                  <a:spcPts val="2754"/>
                </a:lnSpc>
              </a:pPr>
              <a:r>
                <a:rPr lang="en-US" sz="1700">
                  <a:solidFill>
                    <a:srgbClr val="008AB3"/>
                  </a:solidFill>
                  <a:latin typeface="Canva Sans"/>
                </a:rPr>
                <a:t>2.00</a:t>
              </a:r>
            </a:p>
            <a:p>
              <a:pPr algn="just">
                <a:lnSpc>
                  <a:spcPts val="2754"/>
                </a:lnSpc>
              </a:pPr>
              <a:endParaRPr lang="en-US" sz="1700">
                <a:solidFill>
                  <a:srgbClr val="008AB3"/>
                </a:solidFill>
                <a:latin typeface="Canva Sans"/>
              </a:endParaRPr>
            </a:p>
            <a:p>
              <a:pPr algn="just">
                <a:lnSpc>
                  <a:spcPts val="2754"/>
                </a:lnSpc>
              </a:pPr>
              <a:endParaRPr lang="en-US" sz="1700">
                <a:solidFill>
                  <a:srgbClr val="008AB3"/>
                </a:solidFill>
                <a:latin typeface="Canva Sans"/>
              </a:endParaRPr>
            </a:p>
            <a:p>
              <a:pPr algn="just">
                <a:lnSpc>
                  <a:spcPts val="2754"/>
                </a:lnSpc>
              </a:pPr>
              <a:r>
                <a:rPr lang="en-US" sz="1700">
                  <a:solidFill>
                    <a:srgbClr val="008AB3"/>
                  </a:solidFill>
                  <a:latin typeface="Canva Sans"/>
                </a:rPr>
                <a:t>Much Worse - 1.00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2007497" y="4825761"/>
            <a:ext cx="2401094" cy="377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70"/>
              </a:lnSpc>
            </a:pPr>
            <a:r>
              <a:rPr lang="en-US" sz="2700">
                <a:solidFill>
                  <a:srgbClr val="FFFFFF"/>
                </a:solidFill>
                <a:latin typeface="DM Sans Bold"/>
              </a:rPr>
              <a:t>UNDERSTOOD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074373" y="6948384"/>
            <a:ext cx="3061073" cy="377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70"/>
              </a:lnSpc>
            </a:pPr>
            <a:r>
              <a:rPr lang="en-US" sz="2700">
                <a:solidFill>
                  <a:srgbClr val="FFFFFF"/>
                </a:solidFill>
                <a:latin typeface="DM Sans Bold"/>
              </a:rPr>
              <a:t>MORE DIFFICULT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083898" y="3939377"/>
            <a:ext cx="4649387" cy="355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49"/>
              </a:lnSpc>
            </a:pPr>
            <a:r>
              <a:rPr lang="en-US" sz="2499">
                <a:solidFill>
                  <a:srgbClr val="A6A6A6"/>
                </a:solidFill>
                <a:latin typeface="DM Sans"/>
              </a:rPr>
              <a:t>34 out of 36 TCUs submitted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074373" y="5487102"/>
            <a:ext cx="6180737" cy="1070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31"/>
              </a:lnSpc>
            </a:pPr>
            <a:r>
              <a:rPr lang="en-US" sz="2574">
                <a:solidFill>
                  <a:srgbClr val="A6A6A6"/>
                </a:solidFill>
                <a:latin typeface="DM Sans"/>
              </a:rPr>
              <a:t>Participants did not find it difficult to understand what data was being requested (2.47 out of 4.00)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074373" y="7609765"/>
            <a:ext cx="6420659" cy="1041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49"/>
              </a:lnSpc>
            </a:pPr>
            <a:r>
              <a:rPr lang="en-US" sz="2499">
                <a:solidFill>
                  <a:srgbClr val="A6A6A6"/>
                </a:solidFill>
                <a:latin typeface="DM Sans"/>
              </a:rPr>
              <a:t>Participants reported a slightly less satisfactory survey experience compared to the previous year. (2.64 out of 5)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8731360" y="3417082"/>
            <a:ext cx="2792529" cy="5052945"/>
            <a:chOff x="0" y="0"/>
            <a:chExt cx="735481" cy="1330817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35481" cy="1330817"/>
            </a:xfrm>
            <a:custGeom>
              <a:avLst/>
              <a:gdLst/>
              <a:ahLst/>
              <a:cxnLst/>
              <a:rect l="l" t="t" r="r" b="b"/>
              <a:pathLst>
                <a:path w="735481" h="1330817">
                  <a:moveTo>
                    <a:pt x="0" y="0"/>
                  </a:moveTo>
                  <a:lnTo>
                    <a:pt x="735481" y="0"/>
                  </a:lnTo>
                  <a:lnTo>
                    <a:pt x="735481" y="1330817"/>
                  </a:lnTo>
                  <a:lnTo>
                    <a:pt x="0" y="13308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66675"/>
              <a:ext cx="735481" cy="1397492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r">
                <a:lnSpc>
                  <a:spcPts val="2652"/>
                </a:lnSpc>
              </a:pPr>
              <a:r>
                <a:rPr lang="en-US" sz="1700">
                  <a:solidFill>
                    <a:srgbClr val="008AB3"/>
                  </a:solidFill>
                  <a:latin typeface="Canva Sans"/>
                </a:rPr>
                <a:t>Extremely Easy - 4.00</a:t>
              </a:r>
            </a:p>
            <a:p>
              <a:pPr algn="r">
                <a:lnSpc>
                  <a:spcPts val="2652"/>
                </a:lnSpc>
              </a:pPr>
              <a:endParaRPr lang="en-US" sz="1700">
                <a:solidFill>
                  <a:srgbClr val="008AB3"/>
                </a:solidFill>
                <a:latin typeface="Canva Sans"/>
              </a:endParaRPr>
            </a:p>
            <a:p>
              <a:pPr algn="r">
                <a:lnSpc>
                  <a:spcPts val="2652"/>
                </a:lnSpc>
              </a:pPr>
              <a:endParaRPr lang="en-US" sz="1700">
                <a:solidFill>
                  <a:srgbClr val="008AB3"/>
                </a:solidFill>
                <a:latin typeface="Canva Sans"/>
              </a:endParaRPr>
            </a:p>
            <a:p>
              <a:pPr algn="r">
                <a:lnSpc>
                  <a:spcPts val="2652"/>
                </a:lnSpc>
              </a:pPr>
              <a:endParaRPr lang="en-US" sz="1700">
                <a:solidFill>
                  <a:srgbClr val="008AB3"/>
                </a:solidFill>
                <a:latin typeface="Canva Sans"/>
              </a:endParaRPr>
            </a:p>
            <a:p>
              <a:pPr algn="r">
                <a:lnSpc>
                  <a:spcPts val="2652"/>
                </a:lnSpc>
              </a:pPr>
              <a:r>
                <a:rPr lang="en-US" sz="1700">
                  <a:solidFill>
                    <a:srgbClr val="008AB3"/>
                  </a:solidFill>
                  <a:latin typeface="Canva Sans"/>
                </a:rPr>
                <a:t>3.00</a:t>
              </a:r>
            </a:p>
            <a:p>
              <a:pPr algn="r">
                <a:lnSpc>
                  <a:spcPts val="2652"/>
                </a:lnSpc>
              </a:pPr>
              <a:endParaRPr lang="en-US" sz="1700">
                <a:solidFill>
                  <a:srgbClr val="008AB3"/>
                </a:solidFill>
                <a:latin typeface="Canva Sans"/>
              </a:endParaRPr>
            </a:p>
            <a:p>
              <a:pPr algn="r">
                <a:lnSpc>
                  <a:spcPts val="2652"/>
                </a:lnSpc>
              </a:pPr>
              <a:endParaRPr lang="en-US" sz="1700">
                <a:solidFill>
                  <a:srgbClr val="008AB3"/>
                </a:solidFill>
                <a:latin typeface="Canva Sans"/>
              </a:endParaRPr>
            </a:p>
            <a:p>
              <a:pPr algn="r">
                <a:lnSpc>
                  <a:spcPts val="2652"/>
                </a:lnSpc>
              </a:pPr>
              <a:endParaRPr lang="en-US" sz="1700">
                <a:solidFill>
                  <a:srgbClr val="008AB3"/>
                </a:solidFill>
                <a:latin typeface="Canva Sans"/>
              </a:endParaRPr>
            </a:p>
            <a:p>
              <a:pPr algn="r">
                <a:lnSpc>
                  <a:spcPts val="2652"/>
                </a:lnSpc>
              </a:pPr>
              <a:r>
                <a:rPr lang="en-US" sz="1700">
                  <a:solidFill>
                    <a:srgbClr val="008AB3"/>
                  </a:solidFill>
                  <a:latin typeface="Canva Sans"/>
                </a:rPr>
                <a:t>2.00</a:t>
              </a:r>
            </a:p>
            <a:p>
              <a:pPr algn="r">
                <a:lnSpc>
                  <a:spcPts val="2652"/>
                </a:lnSpc>
              </a:pPr>
              <a:endParaRPr lang="en-US" sz="1700">
                <a:solidFill>
                  <a:srgbClr val="008AB3"/>
                </a:solidFill>
                <a:latin typeface="Canva Sans"/>
              </a:endParaRPr>
            </a:p>
            <a:p>
              <a:pPr algn="r">
                <a:lnSpc>
                  <a:spcPts val="2652"/>
                </a:lnSpc>
              </a:pPr>
              <a:endParaRPr lang="en-US" sz="1700">
                <a:solidFill>
                  <a:srgbClr val="008AB3"/>
                </a:solidFill>
                <a:latin typeface="Canva Sans"/>
              </a:endParaRPr>
            </a:p>
            <a:p>
              <a:pPr algn="r">
                <a:lnSpc>
                  <a:spcPts val="2652"/>
                </a:lnSpc>
              </a:pPr>
              <a:endParaRPr lang="en-US" sz="1700">
                <a:solidFill>
                  <a:srgbClr val="008AB3"/>
                </a:solidFill>
                <a:latin typeface="Canva Sans"/>
              </a:endParaRPr>
            </a:p>
            <a:p>
              <a:pPr algn="r">
                <a:lnSpc>
                  <a:spcPts val="2652"/>
                </a:lnSpc>
              </a:pPr>
              <a:r>
                <a:rPr lang="en-US" sz="1700">
                  <a:solidFill>
                    <a:srgbClr val="008AB3"/>
                  </a:solidFill>
                  <a:latin typeface="Canva Sans"/>
                </a:rPr>
                <a:t>Extremely Difficult - 1.00</a:t>
              </a: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2017022" y="3277996"/>
            <a:ext cx="2336074" cy="377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70"/>
              </a:lnSpc>
            </a:pPr>
            <a:r>
              <a:rPr lang="en-US" sz="2700">
                <a:solidFill>
                  <a:srgbClr val="FFFFFF"/>
                </a:solidFill>
                <a:latin typeface="DM Sans Bold"/>
              </a:rPr>
              <a:t>COMPLETION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821873" y="1342415"/>
            <a:ext cx="8644253" cy="1575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5600">
                <a:solidFill>
                  <a:srgbClr val="008AB3"/>
                </a:solidFill>
                <a:latin typeface="DM Sans Bold"/>
              </a:rPr>
              <a:t>ANNUAL AIMS SURVEY BY THE NUMBERS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11638151" y="5672634"/>
            <a:ext cx="1166863" cy="1623594"/>
            <a:chOff x="0" y="0"/>
            <a:chExt cx="307322" cy="42761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07322" cy="427613"/>
            </a:xfrm>
            <a:custGeom>
              <a:avLst/>
              <a:gdLst/>
              <a:ahLst/>
              <a:cxnLst/>
              <a:rect l="l" t="t" r="r" b="b"/>
              <a:pathLst>
                <a:path w="307322" h="427613">
                  <a:moveTo>
                    <a:pt x="0" y="0"/>
                  </a:moveTo>
                  <a:lnTo>
                    <a:pt x="307322" y="0"/>
                  </a:lnTo>
                  <a:lnTo>
                    <a:pt x="307322" y="427613"/>
                  </a:lnTo>
                  <a:lnTo>
                    <a:pt x="0" y="4276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307322" cy="4657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r>
                <a:rPr lang="en-US" sz="1200">
                  <a:solidFill>
                    <a:srgbClr val="FFFFFF"/>
                  </a:solidFill>
                  <a:latin typeface="Canva Sans Bold"/>
                </a:rPr>
                <a:t>How easy was it to understand what data you were being asked to enter in?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193843" y="7809197"/>
            <a:ext cx="7832192" cy="1302611"/>
            <a:chOff x="0" y="0"/>
            <a:chExt cx="2062800" cy="34307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062800" cy="343075"/>
            </a:xfrm>
            <a:custGeom>
              <a:avLst/>
              <a:gdLst/>
              <a:ahLst/>
              <a:cxnLst/>
              <a:rect l="l" t="t" r="r" b="b"/>
              <a:pathLst>
                <a:path w="2062800" h="343075">
                  <a:moveTo>
                    <a:pt x="0" y="0"/>
                  </a:moveTo>
                  <a:lnTo>
                    <a:pt x="2062800" y="0"/>
                  </a:lnTo>
                  <a:lnTo>
                    <a:pt x="2062800" y="343075"/>
                  </a:lnTo>
                  <a:lnTo>
                    <a:pt x="0" y="3430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2062800" cy="390700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r">
                <a:lnSpc>
                  <a:spcPts val="2482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3386420" y="5966132"/>
            <a:ext cx="1214357" cy="1383511"/>
            <a:chOff x="0" y="0"/>
            <a:chExt cx="319831" cy="364382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19831" cy="364382"/>
            </a:xfrm>
            <a:custGeom>
              <a:avLst/>
              <a:gdLst/>
              <a:ahLst/>
              <a:cxnLst/>
              <a:rect l="l" t="t" r="r" b="b"/>
              <a:pathLst>
                <a:path w="319831" h="364382">
                  <a:moveTo>
                    <a:pt x="0" y="0"/>
                  </a:moveTo>
                  <a:lnTo>
                    <a:pt x="319831" y="0"/>
                  </a:lnTo>
                  <a:lnTo>
                    <a:pt x="319831" y="364382"/>
                  </a:lnTo>
                  <a:lnTo>
                    <a:pt x="0" y="3643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319831" cy="4024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r>
                <a:rPr lang="en-US" sz="1200">
                  <a:solidFill>
                    <a:srgbClr val="008AB3"/>
                  </a:solidFill>
                  <a:latin typeface="Canva Sans Bold"/>
                </a:rPr>
                <a:t>Compared to previous years, how easy was it to enter/submit data?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0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1028700" y="7153817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212149" y="1293530"/>
            <a:ext cx="8973037" cy="866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6000">
                <a:solidFill>
                  <a:srgbClr val="008AB3"/>
                </a:solidFill>
                <a:latin typeface="DM Sans Bold"/>
              </a:rPr>
              <a:t>WHAT WENT WELL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237905" y="3990997"/>
            <a:ext cx="9229227" cy="866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600"/>
              </a:lnSpc>
            </a:pPr>
            <a:r>
              <a:rPr lang="en-US" sz="6000">
                <a:solidFill>
                  <a:srgbClr val="008AB3"/>
                </a:solidFill>
                <a:latin typeface="DM Sans Bold"/>
              </a:rPr>
              <a:t>WHAT DID NOT GO WELL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12149" y="2084083"/>
            <a:ext cx="8416741" cy="3078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753" lvl="1" indent="-377876">
              <a:lnSpc>
                <a:spcPts val="4935"/>
              </a:lnSpc>
              <a:buFont typeface="Arial"/>
              <a:buChar char="•"/>
            </a:pPr>
            <a:r>
              <a:rPr lang="en-US" sz="3500">
                <a:solidFill>
                  <a:srgbClr val="737373"/>
                </a:solidFill>
                <a:latin typeface="DM Sans"/>
              </a:rPr>
              <a:t>Navigation </a:t>
            </a:r>
          </a:p>
          <a:p>
            <a:pPr marL="1511505" lvl="2" indent="-503835">
              <a:lnSpc>
                <a:spcPts val="4935"/>
              </a:lnSpc>
              <a:buFont typeface="Arial"/>
              <a:buChar char="⚬"/>
            </a:pPr>
            <a:r>
              <a:rPr lang="en-US" sz="3500">
                <a:solidFill>
                  <a:srgbClr val="737373"/>
                </a:solidFill>
                <a:latin typeface="DM Sans"/>
              </a:rPr>
              <a:t>Step-by-step walkthrough</a:t>
            </a:r>
          </a:p>
          <a:p>
            <a:pPr marL="1511505" lvl="2" indent="-503835">
              <a:lnSpc>
                <a:spcPts val="4935"/>
              </a:lnSpc>
              <a:buFont typeface="Arial"/>
              <a:buChar char="⚬"/>
            </a:pPr>
            <a:r>
              <a:rPr lang="en-US" sz="3500">
                <a:solidFill>
                  <a:srgbClr val="737373"/>
                </a:solidFill>
                <a:latin typeface="DM Sans"/>
              </a:rPr>
              <a:t>Table of contents</a:t>
            </a:r>
          </a:p>
          <a:p>
            <a:pPr marL="755753" lvl="1" indent="-377876">
              <a:lnSpc>
                <a:spcPts val="4935"/>
              </a:lnSpc>
              <a:buFont typeface="Arial"/>
              <a:buChar char="•"/>
            </a:pPr>
            <a:r>
              <a:rPr lang="en-US" sz="3500">
                <a:solidFill>
                  <a:srgbClr val="737373"/>
                </a:solidFill>
                <a:latin typeface="DM Sans"/>
              </a:rPr>
              <a:t>Pre-populating data</a:t>
            </a:r>
          </a:p>
          <a:p>
            <a:pPr marL="755753" lvl="1" indent="-377876">
              <a:lnSpc>
                <a:spcPts val="4935"/>
              </a:lnSpc>
              <a:buFont typeface="Arial"/>
              <a:buChar char="•"/>
            </a:pPr>
            <a:r>
              <a:rPr lang="en-US" sz="3500">
                <a:solidFill>
                  <a:srgbClr val="737373"/>
                </a:solidFill>
                <a:latin typeface="DM Sans"/>
              </a:rPr>
              <a:t>Auto-save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791950" y="4800600"/>
            <a:ext cx="8929121" cy="4988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753" lvl="1" indent="-377876" algn="just">
              <a:lnSpc>
                <a:spcPts val="5565"/>
              </a:lnSpc>
              <a:buFont typeface="Arial"/>
              <a:buChar char="•"/>
            </a:pPr>
            <a:r>
              <a:rPr lang="en-US" sz="3500">
                <a:solidFill>
                  <a:srgbClr val="737373"/>
                </a:solidFill>
                <a:latin typeface="DM Sans"/>
              </a:rPr>
              <a:t>Checkmarks</a:t>
            </a:r>
          </a:p>
          <a:p>
            <a:pPr marL="755753" lvl="1" indent="-377876" algn="just">
              <a:lnSpc>
                <a:spcPts val="5565"/>
              </a:lnSpc>
              <a:buFont typeface="Arial"/>
              <a:buChar char="•"/>
            </a:pPr>
            <a:r>
              <a:rPr lang="en-US" sz="3500">
                <a:solidFill>
                  <a:srgbClr val="737373"/>
                </a:solidFill>
                <a:latin typeface="DM Sans"/>
              </a:rPr>
              <a:t>Navigating between sections</a:t>
            </a:r>
          </a:p>
          <a:p>
            <a:pPr marL="755753" lvl="1" indent="-377876" algn="just">
              <a:lnSpc>
                <a:spcPts val="5565"/>
              </a:lnSpc>
              <a:buFont typeface="Arial"/>
              <a:buChar char="•"/>
            </a:pPr>
            <a:r>
              <a:rPr lang="en-US" sz="3500">
                <a:solidFill>
                  <a:srgbClr val="737373"/>
                </a:solidFill>
                <a:latin typeface="DM Sans"/>
              </a:rPr>
              <a:t>Viewable space</a:t>
            </a:r>
          </a:p>
          <a:p>
            <a:pPr marL="1511505" lvl="2" indent="-503835" algn="just">
              <a:lnSpc>
                <a:spcPts val="4445"/>
              </a:lnSpc>
              <a:buFont typeface="Arial"/>
              <a:buChar char="⚬"/>
            </a:pPr>
            <a:r>
              <a:rPr lang="en-US" sz="3500">
                <a:solidFill>
                  <a:srgbClr val="737373"/>
                </a:solidFill>
                <a:latin typeface="DM Sans"/>
              </a:rPr>
              <a:t>Small columns</a:t>
            </a:r>
          </a:p>
          <a:p>
            <a:pPr marL="1511505" lvl="2" indent="-503835" algn="just">
              <a:lnSpc>
                <a:spcPts val="4445"/>
              </a:lnSpc>
              <a:buFont typeface="Arial"/>
              <a:buChar char="⚬"/>
            </a:pPr>
            <a:r>
              <a:rPr lang="en-US" sz="3500">
                <a:solidFill>
                  <a:srgbClr val="737373"/>
                </a:solidFill>
                <a:latin typeface="DM Sans"/>
              </a:rPr>
              <a:t>Too much scrolling</a:t>
            </a:r>
          </a:p>
          <a:p>
            <a:pPr marL="755753" lvl="1" indent="-377876" algn="just">
              <a:lnSpc>
                <a:spcPts val="4340"/>
              </a:lnSpc>
              <a:buFont typeface="Arial"/>
              <a:buChar char="•"/>
            </a:pPr>
            <a:r>
              <a:rPr lang="en-US" sz="3500">
                <a:solidFill>
                  <a:srgbClr val="737373"/>
                </a:solidFill>
                <a:latin typeface="DM Sans"/>
              </a:rPr>
              <a:t>Could not paste large amounts of data into Qualtrics</a:t>
            </a:r>
          </a:p>
          <a:p>
            <a:pPr marL="755753" lvl="1" indent="-377876" algn="just">
              <a:lnSpc>
                <a:spcPts val="5565"/>
              </a:lnSpc>
              <a:buFont typeface="Arial"/>
              <a:buChar char="•"/>
            </a:pPr>
            <a:r>
              <a:rPr lang="en-US" sz="3500">
                <a:solidFill>
                  <a:srgbClr val="737373"/>
                </a:solidFill>
                <a:latin typeface="DM Sans"/>
              </a:rPr>
              <a:t>Mismatching Template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A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22482" y="1813001"/>
            <a:ext cx="14643036" cy="3521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50"/>
              </a:lnSpc>
            </a:pPr>
            <a:r>
              <a:rPr lang="en-US" sz="12500">
                <a:solidFill>
                  <a:srgbClr val="FFFFFF"/>
                </a:solidFill>
                <a:latin typeface="DM Sans Bold"/>
              </a:rPr>
              <a:t>ADDITIONAL FEEDBACK</a:t>
            </a:r>
          </a:p>
        </p:txBody>
      </p:sp>
      <p:sp>
        <p:nvSpPr>
          <p:cNvPr id="3" name="Freeform 3"/>
          <p:cNvSpPr/>
          <p:nvPr/>
        </p:nvSpPr>
        <p:spPr>
          <a:xfrm>
            <a:off x="1028700" y="-11227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V="1">
            <a:off x="13156322" y="7153817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3133183"/>
                </a:moveTo>
                <a:lnTo>
                  <a:pt x="4102978" y="3133183"/>
                </a:lnTo>
                <a:lnTo>
                  <a:pt x="4102978" y="0"/>
                </a:lnTo>
                <a:lnTo>
                  <a:pt x="0" y="0"/>
                </a:lnTo>
                <a:lnTo>
                  <a:pt x="0" y="313318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4620870" y="5767124"/>
            <a:ext cx="9046260" cy="2640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15020" lvl="1" indent="-507510">
              <a:lnSpc>
                <a:spcPts val="7052"/>
              </a:lnSpc>
              <a:buFont typeface="Arial"/>
              <a:buChar char="•"/>
            </a:pPr>
            <a:r>
              <a:rPr lang="en-US" sz="4701">
                <a:solidFill>
                  <a:srgbClr val="FFFFFF"/>
                </a:solidFill>
                <a:latin typeface="DM Sans Bold Italics"/>
              </a:rPr>
              <a:t>What went well?</a:t>
            </a:r>
          </a:p>
          <a:p>
            <a:pPr marL="1015020" lvl="1" indent="-507510">
              <a:lnSpc>
                <a:spcPts val="7052"/>
              </a:lnSpc>
              <a:buFont typeface="Arial"/>
              <a:buChar char="•"/>
            </a:pPr>
            <a:r>
              <a:rPr lang="en-US" sz="4701">
                <a:solidFill>
                  <a:srgbClr val="FFFFFF"/>
                </a:solidFill>
                <a:latin typeface="DM Sans Bold Italics"/>
              </a:rPr>
              <a:t>What didn’t work well?</a:t>
            </a:r>
          </a:p>
          <a:p>
            <a:pPr marL="1015020" lvl="1" indent="-507510">
              <a:lnSpc>
                <a:spcPts val="7052"/>
              </a:lnSpc>
              <a:buFont typeface="Arial"/>
              <a:buChar char="•"/>
            </a:pPr>
            <a:r>
              <a:rPr lang="en-US" sz="4701">
                <a:solidFill>
                  <a:srgbClr val="FFFFFF"/>
                </a:solidFill>
                <a:latin typeface="DM Sans Bold Italics"/>
              </a:rPr>
              <a:t>What can be improved?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008AB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893678" y="4648200"/>
            <a:ext cx="7571992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FFFFFF"/>
                </a:solidFill>
                <a:latin typeface="DM Sans Bold"/>
              </a:rPr>
              <a:t>NEXT STEPS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294872" y="5734050"/>
            <a:ext cx="6170798" cy="438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DM Sans Italics"/>
              </a:rPr>
              <a:t>Spring 2024 Survey + Next Cycle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90700" y="1847850"/>
            <a:ext cx="1938412" cy="100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7000">
                <a:solidFill>
                  <a:srgbClr val="FFFFFF"/>
                </a:solidFill>
                <a:latin typeface="DM Sans Bold"/>
              </a:rPr>
              <a:t>04.</a:t>
            </a:r>
          </a:p>
        </p:txBody>
      </p:sp>
      <p:sp>
        <p:nvSpPr>
          <p:cNvPr id="8" name="Freeform 8"/>
          <p:cNvSpPr/>
          <p:nvPr/>
        </p:nvSpPr>
        <p:spPr>
          <a:xfrm>
            <a:off x="5893678" y="81355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28700" y="8135576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3543121" y="-2151424"/>
            <a:ext cx="9489757" cy="10287000"/>
          </a:xfrm>
          <a:custGeom>
            <a:avLst/>
            <a:gdLst/>
            <a:ahLst/>
            <a:cxnLst/>
            <a:rect l="l" t="t" r="r" b="b"/>
            <a:pathLst>
              <a:path w="9489757" h="10287000">
                <a:moveTo>
                  <a:pt x="0" y="0"/>
                </a:moveTo>
                <a:lnTo>
                  <a:pt x="9489758" y="0"/>
                </a:lnTo>
                <a:lnTo>
                  <a:pt x="94897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-160719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156322" y="2434622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28700" y="3179794"/>
            <a:ext cx="4084097" cy="4084097"/>
            <a:chOff x="0" y="0"/>
            <a:chExt cx="13716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759210" y="7143750"/>
            <a:ext cx="5500090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008AB3"/>
                </a:solidFill>
                <a:latin typeface="DM Sans Bold"/>
              </a:rPr>
              <a:t>SPRING 2024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805839" y="3509136"/>
            <a:ext cx="6978133" cy="627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40"/>
              </a:lnSpc>
            </a:pPr>
            <a:r>
              <a:rPr lang="en-US" sz="4400">
                <a:solidFill>
                  <a:srgbClr val="008AB3"/>
                </a:solidFill>
                <a:latin typeface="DM Sans Bold"/>
              </a:rPr>
              <a:t>Continuing with Qualtrics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805839" y="4471633"/>
            <a:ext cx="7350483" cy="244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"/>
              </a:rPr>
              <a:t>Positive feedback from last spring.</a:t>
            </a:r>
          </a:p>
          <a:p>
            <a:pPr>
              <a:lnSpc>
                <a:spcPts val="3850"/>
              </a:lnSpc>
            </a:pPr>
            <a:endParaRPr lang="en-US" sz="3500">
              <a:solidFill>
                <a:srgbClr val="737373"/>
              </a:solidFill>
              <a:latin typeface="DM Sans"/>
            </a:endParaRPr>
          </a:p>
          <a:p>
            <a:pPr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"/>
              </a:rPr>
              <a:t>Smallest survey</a:t>
            </a:r>
          </a:p>
          <a:p>
            <a:pPr>
              <a:lnSpc>
                <a:spcPts val="3850"/>
              </a:lnSpc>
            </a:pPr>
            <a:endParaRPr lang="en-US" sz="3500">
              <a:solidFill>
                <a:srgbClr val="737373"/>
              </a:solidFill>
              <a:latin typeface="DM Sans"/>
            </a:endParaRPr>
          </a:p>
          <a:p>
            <a:pPr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"/>
              </a:rPr>
              <a:t>No additional prep needed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A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91642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28700" y="0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232664" y="3799283"/>
            <a:ext cx="15822672" cy="2279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99"/>
              </a:lnSpc>
            </a:pPr>
            <a:r>
              <a:rPr lang="en-US" sz="15999">
                <a:solidFill>
                  <a:srgbClr val="FFFFFF"/>
                </a:solidFill>
                <a:latin typeface="DM Sans Bold"/>
              </a:rPr>
              <a:t>TENTIVE PLANS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582001" y="6117033"/>
            <a:ext cx="13123998" cy="1037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0"/>
              </a:lnSpc>
            </a:pPr>
            <a:r>
              <a:rPr lang="en-US" sz="3700">
                <a:solidFill>
                  <a:srgbClr val="FFFFFF"/>
                </a:solidFill>
                <a:latin typeface="DM Sans"/>
              </a:rPr>
              <a:t>for</a:t>
            </a:r>
          </a:p>
          <a:p>
            <a:pPr algn="ctr">
              <a:lnSpc>
                <a:spcPts val="4070"/>
              </a:lnSpc>
            </a:pPr>
            <a:r>
              <a:rPr lang="en-US" sz="3700">
                <a:solidFill>
                  <a:srgbClr val="FFFFFF"/>
                </a:solidFill>
                <a:latin typeface="DM Sans"/>
              </a:rPr>
              <a:t>Next AIMS Cycle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0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1759210" y="6313547"/>
            <a:ext cx="5500090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008AB3"/>
                </a:solidFill>
                <a:latin typeface="DM Sans Bold"/>
              </a:rPr>
              <a:t>TABLE OF</a:t>
            </a:r>
          </a:p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008AB3"/>
                </a:solidFill>
                <a:latin typeface="DM Sans Bold"/>
              </a:rPr>
              <a:t>CONTENTS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417556" y="1242742"/>
            <a:ext cx="1938412" cy="100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7000">
                <a:solidFill>
                  <a:srgbClr val="008AB3"/>
                </a:solidFill>
                <a:latin typeface="DM Sans Bold"/>
              </a:rPr>
              <a:t>01.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417556" y="2935494"/>
            <a:ext cx="1938412" cy="100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7000">
                <a:solidFill>
                  <a:srgbClr val="008AB3"/>
                </a:solidFill>
                <a:latin typeface="DM Sans Bold"/>
              </a:rPr>
              <a:t>02.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355969" y="1250677"/>
            <a:ext cx="8578898" cy="501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57697D"/>
                </a:solidFill>
                <a:latin typeface="DM Sans Bold"/>
              </a:rPr>
              <a:t>CENTERING INDIGENOUS PERSPECTIVE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355969" y="2944114"/>
            <a:ext cx="8800353" cy="501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57697D"/>
                </a:solidFill>
                <a:latin typeface="DM Sans Bold"/>
              </a:rPr>
              <a:t>DATA INTEGRATION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355969" y="1771383"/>
            <a:ext cx="9188463" cy="857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>
                <a:solidFill>
                  <a:srgbClr val="57697D"/>
                </a:solidFill>
                <a:latin typeface="DM Sans Italics"/>
              </a:rPr>
              <a:t>Review of AIMS indicators by Indigenous statistician JD Lopez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417556" y="4456796"/>
            <a:ext cx="1938412" cy="100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7000">
                <a:solidFill>
                  <a:srgbClr val="008AB3"/>
                </a:solidFill>
                <a:latin typeface="DM Sans Bold"/>
              </a:rPr>
              <a:t>03.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355969" y="4466100"/>
            <a:ext cx="6726444" cy="501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57697D"/>
                </a:solidFill>
                <a:latin typeface="DM Sans Bold"/>
              </a:rPr>
              <a:t>ANNUAL AIMS REVIEW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417556" y="5978098"/>
            <a:ext cx="1938412" cy="100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7000">
                <a:solidFill>
                  <a:srgbClr val="008AB3"/>
                </a:solidFill>
                <a:latin typeface="DM Sans Bold"/>
              </a:rPr>
              <a:t>04.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355969" y="5988087"/>
            <a:ext cx="6726444" cy="501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57697D"/>
                </a:solidFill>
                <a:latin typeface="DM Sans Bold"/>
              </a:rPr>
              <a:t>NEXT STEPS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355969" y="3464820"/>
            <a:ext cx="11336522" cy="438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>
                <a:solidFill>
                  <a:srgbClr val="57697D"/>
                </a:solidFill>
                <a:latin typeface="DM Sans Italics"/>
              </a:rPr>
              <a:t>Aligning 20 yrs of AIMS data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355969" y="4986807"/>
            <a:ext cx="5542676" cy="438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>
                <a:solidFill>
                  <a:srgbClr val="57697D"/>
                </a:solidFill>
                <a:latin typeface="DM Sans Italics"/>
              </a:rPr>
              <a:t>Room for improvements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355969" y="6508793"/>
            <a:ext cx="4788031" cy="857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>
                <a:solidFill>
                  <a:srgbClr val="57697D"/>
                </a:solidFill>
                <a:latin typeface="DM Sans Italics"/>
              </a:rPr>
              <a:t>Spring 2024 format + Changes for next cycle</a:t>
            </a:r>
          </a:p>
        </p:txBody>
      </p:sp>
      <p:sp>
        <p:nvSpPr>
          <p:cNvPr id="16" name="Freeform 16"/>
          <p:cNvSpPr/>
          <p:nvPr/>
        </p:nvSpPr>
        <p:spPr>
          <a:xfrm>
            <a:off x="2417556" y="91642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2417556" y="7716652"/>
            <a:ext cx="1938412" cy="100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7000">
                <a:solidFill>
                  <a:srgbClr val="008AB3"/>
                </a:solidFill>
                <a:latin typeface="DM Sans Bold"/>
              </a:rPr>
              <a:t>05.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355969" y="7724587"/>
            <a:ext cx="6726444" cy="501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57697D"/>
                </a:solidFill>
                <a:latin typeface="DM Sans Bold"/>
              </a:rPr>
              <a:t>CODEBOOK WORKING GROUP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355969" y="8245293"/>
            <a:ext cx="5542676" cy="438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>
                <a:solidFill>
                  <a:srgbClr val="57697D"/>
                </a:solidFill>
                <a:latin typeface="DM Sans Italics"/>
              </a:rPr>
              <a:t>Spring and Fall surveys done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A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22482" y="3902580"/>
            <a:ext cx="14643036" cy="1777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50"/>
              </a:lnSpc>
            </a:pPr>
            <a:r>
              <a:rPr lang="en-US" sz="12500" strike="sngStrike">
                <a:solidFill>
                  <a:srgbClr val="FFFFFF"/>
                </a:solidFill>
                <a:latin typeface="DM Sans Bold"/>
              </a:rPr>
              <a:t>QU</a:t>
            </a:r>
            <a:r>
              <a:rPr lang="en-US" sz="12500">
                <a:solidFill>
                  <a:srgbClr val="FFFFFF"/>
                </a:solidFill>
                <a:latin typeface="DM Sans Bold"/>
              </a:rPr>
              <a:t>ALTERYX-CEL</a:t>
            </a:r>
          </a:p>
        </p:txBody>
      </p:sp>
      <p:sp>
        <p:nvSpPr>
          <p:cNvPr id="3" name="Freeform 3"/>
          <p:cNvSpPr/>
          <p:nvPr/>
        </p:nvSpPr>
        <p:spPr>
          <a:xfrm>
            <a:off x="1028700" y="-11227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V="1">
            <a:off x="13156322" y="7153817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3133183"/>
                </a:moveTo>
                <a:lnTo>
                  <a:pt x="4102978" y="3133183"/>
                </a:lnTo>
                <a:lnTo>
                  <a:pt x="4102978" y="0"/>
                </a:lnTo>
                <a:lnTo>
                  <a:pt x="0" y="0"/>
                </a:lnTo>
                <a:lnTo>
                  <a:pt x="0" y="313318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3963481" y="-952500"/>
            <a:ext cx="2177901" cy="3111287"/>
          </a:xfrm>
          <a:custGeom>
            <a:avLst/>
            <a:gdLst/>
            <a:ahLst/>
            <a:cxnLst/>
            <a:rect l="l" t="t" r="r" b="b"/>
            <a:pathLst>
              <a:path w="2177901" h="3111287">
                <a:moveTo>
                  <a:pt x="0" y="0"/>
                </a:moveTo>
                <a:lnTo>
                  <a:pt x="2177900" y="0"/>
                </a:lnTo>
                <a:lnTo>
                  <a:pt x="2177900" y="3111287"/>
                </a:lnTo>
                <a:lnTo>
                  <a:pt x="0" y="31112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2146619" y="8128213"/>
            <a:ext cx="2177901" cy="3111287"/>
          </a:xfrm>
          <a:custGeom>
            <a:avLst/>
            <a:gdLst/>
            <a:ahLst/>
            <a:cxnLst/>
            <a:rect l="l" t="t" r="r" b="b"/>
            <a:pathLst>
              <a:path w="2177901" h="3111287">
                <a:moveTo>
                  <a:pt x="0" y="0"/>
                </a:moveTo>
                <a:lnTo>
                  <a:pt x="2177900" y="0"/>
                </a:lnTo>
                <a:lnTo>
                  <a:pt x="2177900" y="3111287"/>
                </a:lnTo>
                <a:lnTo>
                  <a:pt x="0" y="31112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963481" y="8128213"/>
            <a:ext cx="2177901" cy="3111287"/>
          </a:xfrm>
          <a:custGeom>
            <a:avLst/>
            <a:gdLst/>
            <a:ahLst/>
            <a:cxnLst/>
            <a:rect l="l" t="t" r="r" b="b"/>
            <a:pathLst>
              <a:path w="2177901" h="3111287">
                <a:moveTo>
                  <a:pt x="0" y="0"/>
                </a:moveTo>
                <a:lnTo>
                  <a:pt x="2177900" y="0"/>
                </a:lnTo>
                <a:lnTo>
                  <a:pt x="2177900" y="3111287"/>
                </a:lnTo>
                <a:lnTo>
                  <a:pt x="0" y="31112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0800000">
            <a:off x="12146619" y="-952500"/>
            <a:ext cx="2177901" cy="3111287"/>
          </a:xfrm>
          <a:custGeom>
            <a:avLst/>
            <a:gdLst/>
            <a:ahLst/>
            <a:cxnLst/>
            <a:rect l="l" t="t" r="r" b="b"/>
            <a:pathLst>
              <a:path w="2177901" h="3111287">
                <a:moveTo>
                  <a:pt x="0" y="0"/>
                </a:moveTo>
                <a:lnTo>
                  <a:pt x="2177900" y="0"/>
                </a:lnTo>
                <a:lnTo>
                  <a:pt x="2177900" y="3111287"/>
                </a:lnTo>
                <a:lnTo>
                  <a:pt x="0" y="31112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236511" y="-11227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7045442" y="9258300"/>
            <a:ext cx="9489757" cy="10287000"/>
          </a:xfrm>
          <a:custGeom>
            <a:avLst/>
            <a:gdLst/>
            <a:ahLst/>
            <a:cxnLst/>
            <a:rect l="l" t="t" r="r" b="b"/>
            <a:pathLst>
              <a:path w="9489757" h="10287000">
                <a:moveTo>
                  <a:pt x="0" y="0"/>
                </a:moveTo>
                <a:lnTo>
                  <a:pt x="9489757" y="0"/>
                </a:lnTo>
                <a:lnTo>
                  <a:pt x="948975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4051403" y="545888"/>
            <a:ext cx="2002055" cy="1422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99"/>
              </a:lnSpc>
            </a:pPr>
            <a:r>
              <a:rPr lang="en-US" sz="9999" strike="sngStrike">
                <a:solidFill>
                  <a:srgbClr val="008AB3"/>
                </a:solidFill>
                <a:latin typeface="DM Sans Bold"/>
              </a:rPr>
              <a:t>Q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444315" y="2558837"/>
            <a:ext cx="5216232" cy="2114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"/>
              </a:rPr>
              <a:t>Based on feedback from institutions and limitations of the out-of-the-box product, we will be relying less on Qualtrics after Spring 2024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234541" y="545888"/>
            <a:ext cx="2002055" cy="1422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99"/>
              </a:lnSpc>
            </a:pPr>
            <a:r>
              <a:rPr lang="en-US" sz="9999">
                <a:solidFill>
                  <a:srgbClr val="008AB3"/>
                </a:solidFill>
                <a:latin typeface="DM Sans Bold"/>
              </a:rPr>
              <a:t>AL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51403" y="8402736"/>
            <a:ext cx="2002055" cy="1422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99"/>
              </a:lnSpc>
            </a:pPr>
            <a:r>
              <a:rPr lang="en-US" sz="9999">
                <a:solidFill>
                  <a:srgbClr val="008AB3"/>
                </a:solidFill>
                <a:latin typeface="DM Sans Bold"/>
              </a:rPr>
              <a:t>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234541" y="8402736"/>
            <a:ext cx="2002055" cy="1422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99"/>
              </a:lnSpc>
            </a:pPr>
            <a:r>
              <a:rPr lang="en-US" sz="9999">
                <a:solidFill>
                  <a:srgbClr val="008AB3"/>
                </a:solidFill>
                <a:latin typeface="DM Sans Bold"/>
              </a:rPr>
              <a:t>Au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627453" y="2558837"/>
            <a:ext cx="5216232" cy="2533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"/>
              </a:rPr>
              <a:t>Alteryx is a data analytics and visualization platform that </a:t>
            </a:r>
            <a:r>
              <a:rPr lang="en-US" sz="3000">
                <a:solidFill>
                  <a:srgbClr val="737373"/>
                </a:solidFill>
                <a:latin typeface="DM Sans"/>
                <a:hlinkClick r:id="rId8" tooltip="https://www.datacamp.com/blog/what-is-alteryx-introductory-guide"/>
              </a:rPr>
              <a:t>allows for easy data cleaning, transformation, and analysis large datasets from different sources</a:t>
            </a:r>
            <a:r>
              <a:rPr lang="en-US" sz="3000">
                <a:solidFill>
                  <a:srgbClr val="737373"/>
                </a:solidFill>
                <a:latin typeface="DM Sans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627453" y="5632663"/>
            <a:ext cx="5216232" cy="2114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"/>
              </a:rPr>
              <a:t>The survey materials will be accessible in August and will be available throughout the year, just like in previous years.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444315" y="6889720"/>
            <a:ext cx="5216232" cy="857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"/>
              </a:rPr>
              <a:t>Excel is back (with caveats) by popular demand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43121" y="-8115300"/>
            <a:ext cx="9489757" cy="10287000"/>
          </a:xfrm>
          <a:custGeom>
            <a:avLst/>
            <a:gdLst/>
            <a:ahLst/>
            <a:cxnLst/>
            <a:rect l="l" t="t" r="r" b="b"/>
            <a:pathLst>
              <a:path w="9489757" h="10287000">
                <a:moveTo>
                  <a:pt x="0" y="0"/>
                </a:moveTo>
                <a:lnTo>
                  <a:pt x="9489758" y="0"/>
                </a:lnTo>
                <a:lnTo>
                  <a:pt x="94897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4744879" y="9258300"/>
            <a:ext cx="9489757" cy="10287000"/>
          </a:xfrm>
          <a:custGeom>
            <a:avLst/>
            <a:gdLst/>
            <a:ahLst/>
            <a:cxnLst/>
            <a:rect l="l" t="t" r="r" b="b"/>
            <a:pathLst>
              <a:path w="9489757" h="10287000">
                <a:moveTo>
                  <a:pt x="0" y="0"/>
                </a:moveTo>
                <a:lnTo>
                  <a:pt x="9489758" y="0"/>
                </a:lnTo>
                <a:lnTo>
                  <a:pt x="94897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978899" y="741235"/>
            <a:ext cx="6330202" cy="1922799"/>
          </a:xfrm>
          <a:custGeom>
            <a:avLst/>
            <a:gdLst/>
            <a:ahLst/>
            <a:cxnLst/>
            <a:rect l="l" t="t" r="r" b="b"/>
            <a:pathLst>
              <a:path w="6330202" h="1922799">
                <a:moveTo>
                  <a:pt x="0" y="0"/>
                </a:moveTo>
                <a:lnTo>
                  <a:pt x="6330202" y="0"/>
                </a:lnTo>
                <a:lnTo>
                  <a:pt x="6330202" y="1922799"/>
                </a:lnTo>
                <a:lnTo>
                  <a:pt x="0" y="19227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339161" y="2920483"/>
            <a:ext cx="7175220" cy="7755713"/>
          </a:xfrm>
          <a:custGeom>
            <a:avLst/>
            <a:gdLst/>
            <a:ahLst/>
            <a:cxnLst/>
            <a:rect l="l" t="t" r="r" b="b"/>
            <a:pathLst>
              <a:path w="7175220" h="7755713">
                <a:moveTo>
                  <a:pt x="0" y="0"/>
                </a:moveTo>
                <a:lnTo>
                  <a:pt x="7175220" y="0"/>
                </a:lnTo>
                <a:lnTo>
                  <a:pt x="7175220" y="7755712"/>
                </a:lnTo>
                <a:lnTo>
                  <a:pt x="0" y="77557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166284" b="-1141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687229" y="2901433"/>
            <a:ext cx="8115300" cy="5933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7488" lvl="1" indent="-308744">
              <a:lnSpc>
                <a:spcPts val="3660"/>
              </a:lnSpc>
              <a:buFont typeface="Arial"/>
              <a:buChar char="•"/>
            </a:pPr>
            <a:r>
              <a:rPr lang="en-US" sz="2860">
                <a:solidFill>
                  <a:srgbClr val="737373"/>
                </a:solidFill>
                <a:latin typeface="DM Sans"/>
              </a:rPr>
              <a:t>A crucial element in our data integration process</a:t>
            </a:r>
          </a:p>
          <a:p>
            <a:pPr>
              <a:lnSpc>
                <a:spcPts val="3660"/>
              </a:lnSpc>
            </a:pPr>
            <a:endParaRPr lang="en-US" sz="2860">
              <a:solidFill>
                <a:srgbClr val="737373"/>
              </a:solidFill>
              <a:latin typeface="DM Sans"/>
            </a:endParaRPr>
          </a:p>
          <a:p>
            <a:pPr marL="617488" lvl="1" indent="-308744">
              <a:lnSpc>
                <a:spcPts val="3660"/>
              </a:lnSpc>
              <a:buFont typeface="Arial"/>
              <a:buChar char="•"/>
            </a:pPr>
            <a:r>
              <a:rPr lang="en-US" sz="2860">
                <a:solidFill>
                  <a:srgbClr val="737373"/>
                </a:solidFill>
                <a:latin typeface="DM Sans"/>
              </a:rPr>
              <a:t>AIHEC will further utilize for effortless manipulation, cleaning, and organization of large datasets</a:t>
            </a:r>
          </a:p>
          <a:p>
            <a:pPr>
              <a:lnSpc>
                <a:spcPts val="3660"/>
              </a:lnSpc>
            </a:pPr>
            <a:endParaRPr lang="en-US" sz="2860">
              <a:solidFill>
                <a:srgbClr val="737373"/>
              </a:solidFill>
              <a:latin typeface="DM Sans"/>
            </a:endParaRPr>
          </a:p>
          <a:p>
            <a:pPr marL="617488" lvl="1" indent="-308744">
              <a:lnSpc>
                <a:spcPts val="3660"/>
              </a:lnSpc>
              <a:buFont typeface="Arial"/>
              <a:buChar char="•"/>
            </a:pPr>
            <a:r>
              <a:rPr lang="en-US" sz="2860">
                <a:solidFill>
                  <a:srgbClr val="737373"/>
                </a:solidFill>
                <a:latin typeface="DM Sans"/>
              </a:rPr>
              <a:t>Accepts Excel files and efficiently aligns and stores data within our larger AIMS dataset</a:t>
            </a:r>
          </a:p>
          <a:p>
            <a:pPr>
              <a:lnSpc>
                <a:spcPts val="3660"/>
              </a:lnSpc>
            </a:pPr>
            <a:endParaRPr lang="en-US" sz="2860">
              <a:solidFill>
                <a:srgbClr val="737373"/>
              </a:solidFill>
              <a:latin typeface="DM Sans"/>
            </a:endParaRPr>
          </a:p>
          <a:p>
            <a:pPr marL="617488" lvl="1" indent="-308744">
              <a:lnSpc>
                <a:spcPts val="3660"/>
              </a:lnSpc>
              <a:buFont typeface="Arial"/>
              <a:buChar char="•"/>
            </a:pPr>
            <a:r>
              <a:rPr lang="en-US" sz="2860">
                <a:solidFill>
                  <a:srgbClr val="737373"/>
                </a:solidFill>
                <a:latin typeface="DM Sans"/>
              </a:rPr>
              <a:t>Allows for the generation of pre-populated Excel files for each TCU and can quickly produce custom reports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43121" y="-8115300"/>
            <a:ext cx="9489757" cy="10287000"/>
          </a:xfrm>
          <a:custGeom>
            <a:avLst/>
            <a:gdLst/>
            <a:ahLst/>
            <a:cxnLst/>
            <a:rect l="l" t="t" r="r" b="b"/>
            <a:pathLst>
              <a:path w="9489757" h="10287000">
                <a:moveTo>
                  <a:pt x="0" y="0"/>
                </a:moveTo>
                <a:lnTo>
                  <a:pt x="9489758" y="0"/>
                </a:lnTo>
                <a:lnTo>
                  <a:pt x="94897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4744879" y="9258300"/>
            <a:ext cx="9489757" cy="10287000"/>
          </a:xfrm>
          <a:custGeom>
            <a:avLst/>
            <a:gdLst/>
            <a:ahLst/>
            <a:cxnLst/>
            <a:rect l="l" t="t" r="r" b="b"/>
            <a:pathLst>
              <a:path w="9489757" h="10287000">
                <a:moveTo>
                  <a:pt x="0" y="0"/>
                </a:moveTo>
                <a:lnTo>
                  <a:pt x="9489758" y="0"/>
                </a:lnTo>
                <a:lnTo>
                  <a:pt x="94897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031886" y="335828"/>
            <a:ext cx="6224228" cy="2584654"/>
          </a:xfrm>
          <a:custGeom>
            <a:avLst/>
            <a:gdLst/>
            <a:ahLst/>
            <a:cxnLst/>
            <a:rect l="l" t="t" r="r" b="b"/>
            <a:pathLst>
              <a:path w="6224228" h="2584654">
                <a:moveTo>
                  <a:pt x="0" y="0"/>
                </a:moveTo>
                <a:lnTo>
                  <a:pt x="6224228" y="0"/>
                </a:lnTo>
                <a:lnTo>
                  <a:pt x="6224228" y="2584655"/>
                </a:lnTo>
                <a:lnTo>
                  <a:pt x="0" y="25846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9461" b="-1599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1135874" y="3124750"/>
            <a:ext cx="5988315" cy="5599331"/>
          </a:xfrm>
          <a:custGeom>
            <a:avLst/>
            <a:gdLst/>
            <a:ahLst/>
            <a:cxnLst/>
            <a:rect l="l" t="t" r="r" b="b"/>
            <a:pathLst>
              <a:path w="5988315" h="5599331">
                <a:moveTo>
                  <a:pt x="0" y="0"/>
                </a:moveTo>
                <a:lnTo>
                  <a:pt x="5988315" y="0"/>
                </a:lnTo>
                <a:lnTo>
                  <a:pt x="5988315" y="5599330"/>
                </a:lnTo>
                <a:lnTo>
                  <a:pt x="0" y="55993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767137" y="3399110"/>
            <a:ext cx="9342063" cy="5361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2167" lvl="1" indent="-301083">
              <a:lnSpc>
                <a:spcPts val="3570"/>
              </a:lnSpc>
              <a:buFont typeface="Arial"/>
              <a:buChar char="•"/>
            </a:pPr>
            <a:r>
              <a:rPr lang="en-US" sz="2789">
                <a:solidFill>
                  <a:srgbClr val="737373"/>
                </a:solidFill>
                <a:latin typeface="DM Sans"/>
              </a:rPr>
              <a:t>The upcoming Excel template will maintain a similar format to previous years.</a:t>
            </a:r>
          </a:p>
          <a:p>
            <a:pPr>
              <a:lnSpc>
                <a:spcPts val="3570"/>
              </a:lnSpc>
            </a:pPr>
            <a:endParaRPr lang="en-US" sz="2789">
              <a:solidFill>
                <a:srgbClr val="737373"/>
              </a:solidFill>
              <a:latin typeface="DM Sans"/>
            </a:endParaRPr>
          </a:p>
          <a:p>
            <a:pPr marL="602167" lvl="1" indent="-301083">
              <a:lnSpc>
                <a:spcPts val="3570"/>
              </a:lnSpc>
              <a:buFont typeface="Arial"/>
              <a:buChar char="•"/>
            </a:pPr>
            <a:r>
              <a:rPr lang="en-US" sz="2789">
                <a:solidFill>
                  <a:srgbClr val="737373"/>
                </a:solidFill>
                <a:latin typeface="DM Sans"/>
              </a:rPr>
              <a:t>No additional data will be gathered. The redesign committee will discuss when to take out components marked for removal.</a:t>
            </a:r>
          </a:p>
          <a:p>
            <a:pPr>
              <a:lnSpc>
                <a:spcPts val="3570"/>
              </a:lnSpc>
            </a:pPr>
            <a:endParaRPr lang="en-US" sz="2789">
              <a:solidFill>
                <a:srgbClr val="737373"/>
              </a:solidFill>
              <a:latin typeface="DM Sans"/>
            </a:endParaRPr>
          </a:p>
          <a:p>
            <a:pPr marL="602167" lvl="1" indent="-301083">
              <a:lnSpc>
                <a:spcPts val="3570"/>
              </a:lnSpc>
              <a:buFont typeface="Arial"/>
              <a:buChar char="•"/>
            </a:pPr>
            <a:r>
              <a:rPr lang="en-US" sz="2789">
                <a:solidFill>
                  <a:srgbClr val="737373"/>
                </a:solidFill>
                <a:latin typeface="DM Sans"/>
              </a:rPr>
              <a:t>The template will have strict data validation rules and restrictions on altering worksheet structures</a:t>
            </a:r>
          </a:p>
          <a:p>
            <a:pPr>
              <a:lnSpc>
                <a:spcPts val="3570"/>
              </a:lnSpc>
            </a:pPr>
            <a:endParaRPr lang="en-US" sz="2789">
              <a:solidFill>
                <a:srgbClr val="737373"/>
              </a:solidFill>
              <a:latin typeface="DM Sans"/>
            </a:endParaRPr>
          </a:p>
          <a:p>
            <a:pPr marL="602167" lvl="1" indent="-301083">
              <a:lnSpc>
                <a:spcPts val="3570"/>
              </a:lnSpc>
              <a:buFont typeface="Arial"/>
              <a:buChar char="•"/>
            </a:pPr>
            <a:r>
              <a:rPr lang="en-US" sz="2789">
                <a:solidFill>
                  <a:srgbClr val="737373"/>
                </a:solidFill>
                <a:latin typeface="DM Sans"/>
              </a:rPr>
              <a:t>Sheets will be uploaded either through an AIMS website (currently in development) or via Qualtrics.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-160719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156322" y="2434622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2230355" y="1436135"/>
            <a:ext cx="3059805" cy="3059805"/>
            <a:chOff x="0" y="0"/>
            <a:chExt cx="13716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230355" y="5652862"/>
            <a:ext cx="3059805" cy="3059805"/>
            <a:chOff x="0" y="0"/>
            <a:chExt cx="13716000" cy="13716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1759210" y="7143750"/>
            <a:ext cx="5500090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8CA9AD"/>
                </a:solidFill>
                <a:latin typeface="DM Sans Bold"/>
              </a:rPr>
              <a:t>AIMS WEBSITE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805839" y="1374309"/>
            <a:ext cx="6663964" cy="987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</a:rPr>
              <a:t>Purpose #1: Secure Exchange of Data/Information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805839" y="5566229"/>
            <a:ext cx="5953371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</a:rPr>
              <a:t>Purpose #2: Data Access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805839" y="2536959"/>
            <a:ext cx="6663964" cy="1958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"/>
              </a:rPr>
              <a:t>Institutions will possess login credentials to access secure portion of the site specific to the institution.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805839" y="6267910"/>
            <a:ext cx="5953371" cy="2444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"/>
              </a:rPr>
              <a:t>Site will provide institutions access to all historical AIMS data, dashboards, and materials (e.g., AIMS User Manual and Codebook)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156322" y="9125615"/>
            <a:ext cx="4102978" cy="397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86"/>
              </a:lnSpc>
            </a:pPr>
            <a:r>
              <a:rPr lang="en-US" sz="2806">
                <a:solidFill>
                  <a:srgbClr val="737373"/>
                </a:solidFill>
                <a:latin typeface="DM Sans"/>
              </a:rPr>
              <a:t>(in development)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61350"/>
            <a:ext cx="18288000" cy="8389166"/>
          </a:xfrm>
          <a:custGeom>
            <a:avLst/>
            <a:gdLst/>
            <a:ahLst/>
            <a:cxnLst/>
            <a:rect l="l" t="t" r="r" b="b"/>
            <a:pathLst>
              <a:path w="18288000" h="8389166">
                <a:moveTo>
                  <a:pt x="0" y="0"/>
                </a:moveTo>
                <a:lnTo>
                  <a:pt x="18288000" y="0"/>
                </a:lnTo>
                <a:lnTo>
                  <a:pt x="18288000" y="8389166"/>
                </a:lnTo>
                <a:lnTo>
                  <a:pt x="0" y="83891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56415" y="1104900"/>
            <a:ext cx="10575171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sz="7500">
                <a:solidFill>
                  <a:srgbClr val="8CA9AD"/>
                </a:solidFill>
                <a:latin typeface="DM Sans Bold"/>
              </a:rPr>
              <a:t>PROCESS OVERVIEW</a:t>
            </a:r>
          </a:p>
          <a:p>
            <a:pPr algn="ctr">
              <a:lnSpc>
                <a:spcPts val="8250"/>
              </a:lnSpc>
            </a:pPr>
            <a:r>
              <a:rPr lang="en-US" sz="7500">
                <a:solidFill>
                  <a:srgbClr val="8CA9AD"/>
                </a:solidFill>
                <a:latin typeface="DM Sans Bold"/>
              </a:rPr>
              <a:t>(TENTATIVE)</a:t>
            </a:r>
          </a:p>
        </p:txBody>
      </p:sp>
      <p:sp>
        <p:nvSpPr>
          <p:cNvPr id="3" name="Freeform 3"/>
          <p:cNvSpPr/>
          <p:nvPr/>
        </p:nvSpPr>
        <p:spPr>
          <a:xfrm>
            <a:off x="13965645" y="-8034819"/>
            <a:ext cx="9489757" cy="10287000"/>
          </a:xfrm>
          <a:custGeom>
            <a:avLst/>
            <a:gdLst/>
            <a:ahLst/>
            <a:cxnLst/>
            <a:rect l="l" t="t" r="r" b="b"/>
            <a:pathLst>
              <a:path w="9489757" h="10287000">
                <a:moveTo>
                  <a:pt x="0" y="0"/>
                </a:moveTo>
                <a:lnTo>
                  <a:pt x="9489758" y="0"/>
                </a:lnTo>
                <a:lnTo>
                  <a:pt x="94897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4744879" y="9258300"/>
            <a:ext cx="9489757" cy="10287000"/>
          </a:xfrm>
          <a:custGeom>
            <a:avLst/>
            <a:gdLst/>
            <a:ahLst/>
            <a:cxnLst/>
            <a:rect l="l" t="t" r="r" b="b"/>
            <a:pathLst>
              <a:path w="9489757" h="10287000">
                <a:moveTo>
                  <a:pt x="0" y="0"/>
                </a:moveTo>
                <a:lnTo>
                  <a:pt x="9489758" y="0"/>
                </a:lnTo>
                <a:lnTo>
                  <a:pt x="94897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474495" y="5181600"/>
            <a:ext cx="5282281" cy="1276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4500">
                <a:solidFill>
                  <a:srgbClr val="8CA9AD"/>
                </a:solidFill>
                <a:latin typeface="DM Sans Bold"/>
              </a:rPr>
              <a:t>MATERIALS AVAILABLE IN AUG</a:t>
            </a:r>
          </a:p>
        </p:txBody>
      </p:sp>
      <p:sp>
        <p:nvSpPr>
          <p:cNvPr id="6" name="AutoShape 6"/>
          <p:cNvSpPr/>
          <p:nvPr/>
        </p:nvSpPr>
        <p:spPr>
          <a:xfrm flipV="1">
            <a:off x="6253686" y="4467866"/>
            <a:ext cx="0" cy="3805050"/>
          </a:xfrm>
          <a:prstGeom prst="line">
            <a:avLst/>
          </a:prstGeom>
          <a:ln w="3810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5800083" y="6346326"/>
            <a:ext cx="453803" cy="0"/>
          </a:xfrm>
          <a:prstGeom prst="line">
            <a:avLst/>
          </a:prstGeom>
          <a:ln w="3810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6253886" y="6346326"/>
            <a:ext cx="453803" cy="0"/>
          </a:xfrm>
          <a:prstGeom prst="line">
            <a:avLst/>
          </a:prstGeom>
          <a:ln w="38100" cap="flat">
            <a:solidFill>
              <a:srgbClr val="737373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>
            <a:off x="6253686" y="8253866"/>
            <a:ext cx="453803" cy="0"/>
          </a:xfrm>
          <a:prstGeom prst="line">
            <a:avLst/>
          </a:prstGeom>
          <a:ln w="38100" cap="flat">
            <a:solidFill>
              <a:srgbClr val="737373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6253686" y="4486916"/>
            <a:ext cx="453803" cy="0"/>
          </a:xfrm>
          <a:prstGeom prst="line">
            <a:avLst/>
          </a:prstGeom>
          <a:ln w="38100" cap="flat">
            <a:solidFill>
              <a:srgbClr val="737373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 flipV="1">
            <a:off x="11555377" y="3453325"/>
            <a:ext cx="0" cy="4838640"/>
          </a:xfrm>
          <a:prstGeom prst="line">
            <a:avLst/>
          </a:prstGeom>
          <a:ln w="3810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>
            <a:off x="11101574" y="8291966"/>
            <a:ext cx="453803" cy="0"/>
          </a:xfrm>
          <a:prstGeom prst="line">
            <a:avLst/>
          </a:prstGeom>
          <a:ln w="3810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>
            <a:off x="11101574" y="6365376"/>
            <a:ext cx="453803" cy="0"/>
          </a:xfrm>
          <a:prstGeom prst="line">
            <a:avLst/>
          </a:prstGeom>
          <a:ln w="3810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AutoShape 14"/>
          <p:cNvSpPr/>
          <p:nvPr/>
        </p:nvSpPr>
        <p:spPr>
          <a:xfrm>
            <a:off x="11101574" y="4448816"/>
            <a:ext cx="453803" cy="0"/>
          </a:xfrm>
          <a:prstGeom prst="line">
            <a:avLst/>
          </a:prstGeom>
          <a:ln w="3810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/>
          <p:cNvSpPr/>
          <p:nvPr/>
        </p:nvSpPr>
        <p:spPr>
          <a:xfrm>
            <a:off x="11532571" y="3453325"/>
            <a:ext cx="3456645" cy="0"/>
          </a:xfrm>
          <a:prstGeom prst="line">
            <a:avLst/>
          </a:prstGeom>
          <a:ln w="3810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765259">
            <a:off x="12085989" y="7403011"/>
            <a:ext cx="699718" cy="742944"/>
          </a:xfrm>
          <a:custGeom>
            <a:avLst/>
            <a:gdLst/>
            <a:ahLst/>
            <a:cxnLst/>
            <a:rect l="l" t="t" r="r" b="b"/>
            <a:pathLst>
              <a:path w="699718" h="742944">
                <a:moveTo>
                  <a:pt x="0" y="0"/>
                </a:moveTo>
                <a:lnTo>
                  <a:pt x="699718" y="0"/>
                </a:lnTo>
                <a:lnTo>
                  <a:pt x="699718" y="742945"/>
                </a:lnTo>
                <a:lnTo>
                  <a:pt x="0" y="7429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4203815">
            <a:off x="17404069" y="7337406"/>
            <a:ext cx="704241" cy="774665"/>
          </a:xfrm>
          <a:custGeom>
            <a:avLst/>
            <a:gdLst/>
            <a:ahLst/>
            <a:cxnLst/>
            <a:rect l="l" t="t" r="r" b="b"/>
            <a:pathLst>
              <a:path w="704241" h="774665">
                <a:moveTo>
                  <a:pt x="0" y="0"/>
                </a:moveTo>
                <a:lnTo>
                  <a:pt x="704241" y="0"/>
                </a:lnTo>
                <a:lnTo>
                  <a:pt x="704241" y="774665"/>
                </a:lnTo>
                <a:lnTo>
                  <a:pt x="0" y="7746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431188" y="6457736"/>
            <a:ext cx="5368896" cy="104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</a:pPr>
            <a:r>
              <a:rPr lang="en-US" sz="2499">
                <a:solidFill>
                  <a:srgbClr val="737373"/>
                </a:solidFill>
                <a:latin typeface="DM Sans"/>
              </a:rPr>
              <a:t>Pre-populated AIMS Excel templates will all be available Aug 1 via AIMS Website (in development)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919436" y="3962400"/>
            <a:ext cx="4029738" cy="534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80"/>
              </a:lnSpc>
            </a:pPr>
            <a:r>
              <a:rPr lang="en-US" sz="3800">
                <a:solidFill>
                  <a:srgbClr val="8CA9AD"/>
                </a:solidFill>
                <a:latin typeface="DM Sans Bold"/>
              </a:rPr>
              <a:t>Fall due Nov 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964113" y="4486916"/>
            <a:ext cx="3940385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</a:pPr>
            <a:r>
              <a:rPr lang="en-US" sz="2499">
                <a:solidFill>
                  <a:srgbClr val="737373"/>
                </a:solidFill>
                <a:latin typeface="DM Sans"/>
              </a:rPr>
              <a:t>Submission via Qualtrics or AIMS Website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919436" y="5793235"/>
            <a:ext cx="4029738" cy="534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80"/>
              </a:lnSpc>
            </a:pPr>
            <a:r>
              <a:rPr lang="en-US" sz="3800">
                <a:solidFill>
                  <a:srgbClr val="8CA9AD"/>
                </a:solidFill>
                <a:latin typeface="DM Sans Bold"/>
              </a:rPr>
              <a:t>Annual due Dec 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964113" y="6336801"/>
            <a:ext cx="3940385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</a:pPr>
            <a:r>
              <a:rPr lang="en-US" sz="2499">
                <a:solidFill>
                  <a:srgbClr val="737373"/>
                </a:solidFill>
                <a:latin typeface="DM Sans"/>
              </a:rPr>
              <a:t>Submission via Qualtrics or AIMS Website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919436" y="7653788"/>
            <a:ext cx="4029738" cy="534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80"/>
              </a:lnSpc>
            </a:pPr>
            <a:r>
              <a:rPr lang="en-US" sz="3800">
                <a:solidFill>
                  <a:srgbClr val="8CA9AD"/>
                </a:solidFill>
                <a:latin typeface="DM Sans Bold"/>
              </a:rPr>
              <a:t>Spring due May 8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964113" y="8216404"/>
            <a:ext cx="3940385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</a:pPr>
            <a:r>
              <a:rPr lang="en-US" sz="2499">
                <a:solidFill>
                  <a:srgbClr val="737373"/>
                </a:solidFill>
                <a:latin typeface="DM Sans"/>
              </a:rPr>
              <a:t>Submission via Qualtrics or AIMS Website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829211" y="4180834"/>
            <a:ext cx="4317359" cy="534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80"/>
              </a:lnSpc>
            </a:pPr>
            <a:r>
              <a:rPr lang="en-US" sz="3800">
                <a:solidFill>
                  <a:srgbClr val="8CA9AD"/>
                </a:solidFill>
                <a:latin typeface="DM Sans Bold"/>
              </a:rPr>
              <a:t>AIHEC Review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830536" y="5612458"/>
            <a:ext cx="4317359" cy="534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80"/>
              </a:lnSpc>
            </a:pPr>
            <a:r>
              <a:rPr lang="en-US" sz="3800">
                <a:solidFill>
                  <a:srgbClr val="8CA9AD"/>
                </a:solidFill>
                <a:latin typeface="DM Sans Bold"/>
              </a:rPr>
              <a:t>Fed into Alteryx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019023" y="6213174"/>
            <a:ext cx="3940385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</a:pPr>
            <a:r>
              <a:rPr lang="en-US" sz="2499">
                <a:solidFill>
                  <a:srgbClr val="737373"/>
                </a:solidFill>
                <a:latin typeface="DM Sans"/>
              </a:rPr>
              <a:t>...and appended to larger AIMS dataset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619182" y="8277302"/>
            <a:ext cx="4737417" cy="104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</a:pPr>
            <a:r>
              <a:rPr lang="en-US" sz="2499">
                <a:solidFill>
                  <a:srgbClr val="737373"/>
                </a:solidFill>
                <a:latin typeface="DM Sans"/>
              </a:rPr>
              <a:t>Will immediately update dashboards and made available along side historic data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630477" y="7683752"/>
            <a:ext cx="4714826" cy="411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9"/>
              </a:lnSpc>
              <a:spcBef>
                <a:spcPct val="0"/>
              </a:spcBef>
            </a:pPr>
            <a:r>
              <a:rPr lang="en-US" sz="3299">
                <a:solidFill>
                  <a:srgbClr val="E2A165"/>
                </a:solidFill>
                <a:latin typeface="Alyssum"/>
              </a:rPr>
              <a:t>ADDED TO AIMS SITE</a:t>
            </a:r>
          </a:p>
        </p:txBody>
      </p:sp>
      <p:sp>
        <p:nvSpPr>
          <p:cNvPr id="30" name="AutoShape 30"/>
          <p:cNvSpPr/>
          <p:nvPr/>
        </p:nvSpPr>
        <p:spPr>
          <a:xfrm>
            <a:off x="14987890" y="3453325"/>
            <a:ext cx="0" cy="496598"/>
          </a:xfrm>
          <a:prstGeom prst="line">
            <a:avLst/>
          </a:prstGeom>
          <a:ln w="38100" cap="flat">
            <a:solidFill>
              <a:srgbClr val="737373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1" name="AutoShape 31"/>
          <p:cNvSpPr/>
          <p:nvPr/>
        </p:nvSpPr>
        <p:spPr>
          <a:xfrm flipH="1">
            <a:off x="14989216" y="4807892"/>
            <a:ext cx="0" cy="671215"/>
          </a:xfrm>
          <a:prstGeom prst="line">
            <a:avLst/>
          </a:prstGeom>
          <a:ln w="38100" cap="flat">
            <a:solidFill>
              <a:srgbClr val="737373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AutoShape 32"/>
          <p:cNvSpPr/>
          <p:nvPr/>
        </p:nvSpPr>
        <p:spPr>
          <a:xfrm>
            <a:off x="14987890" y="7006923"/>
            <a:ext cx="0" cy="496598"/>
          </a:xfrm>
          <a:prstGeom prst="line">
            <a:avLst/>
          </a:prstGeom>
          <a:ln w="38100" cap="flat">
            <a:solidFill>
              <a:srgbClr val="737373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008AB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935543" y="3895722"/>
            <a:ext cx="8537761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FFFFFF"/>
                </a:solidFill>
                <a:latin typeface="DM Sans Bold"/>
              </a:rPr>
              <a:t>CODEBOOK WORKING GROUP</a:t>
            </a:r>
          </a:p>
        </p:txBody>
      </p:sp>
      <p:sp>
        <p:nvSpPr>
          <p:cNvPr id="6" name="Freeform 6"/>
          <p:cNvSpPr/>
          <p:nvPr/>
        </p:nvSpPr>
        <p:spPr>
          <a:xfrm>
            <a:off x="5893678" y="81355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028700" y="8135576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6860537" y="6029322"/>
            <a:ext cx="6612767" cy="43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DM Sans Italics"/>
              </a:rPr>
              <a:t>Zen masters of meticulousness</a:t>
            </a:r>
          </a:p>
        </p:txBody>
      </p:sp>
      <p:sp>
        <p:nvSpPr>
          <p:cNvPr id="9" name="Freeform 9"/>
          <p:cNvSpPr/>
          <p:nvPr/>
        </p:nvSpPr>
        <p:spPr>
          <a:xfrm>
            <a:off x="13543121" y="-2151424"/>
            <a:ext cx="9489757" cy="10287000"/>
          </a:xfrm>
          <a:custGeom>
            <a:avLst/>
            <a:gdLst/>
            <a:ahLst/>
            <a:cxnLst/>
            <a:rect l="l" t="t" r="r" b="b"/>
            <a:pathLst>
              <a:path w="9489757" h="10287000">
                <a:moveTo>
                  <a:pt x="0" y="0"/>
                </a:moveTo>
                <a:lnTo>
                  <a:pt x="9489758" y="0"/>
                </a:lnTo>
                <a:lnTo>
                  <a:pt x="94897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790700" y="1847850"/>
            <a:ext cx="1938412" cy="100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7000">
                <a:solidFill>
                  <a:srgbClr val="FFFFFF"/>
                </a:solidFill>
                <a:latin typeface="DM Sans Bold"/>
              </a:rPr>
              <a:t>05.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0419457" y="6125117"/>
            <a:ext cx="5450085" cy="4161883"/>
          </a:xfrm>
          <a:custGeom>
            <a:avLst/>
            <a:gdLst/>
            <a:ahLst/>
            <a:cxnLst/>
            <a:rect l="l" t="t" r="r" b="b"/>
            <a:pathLst>
              <a:path w="5450085" h="4161883">
                <a:moveTo>
                  <a:pt x="0" y="0"/>
                </a:moveTo>
                <a:lnTo>
                  <a:pt x="5450086" y="0"/>
                </a:lnTo>
                <a:lnTo>
                  <a:pt x="5450086" y="4161883"/>
                </a:lnTo>
                <a:lnTo>
                  <a:pt x="0" y="41618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11061889" y="-806818"/>
            <a:ext cx="4165223" cy="5950318"/>
          </a:xfrm>
          <a:custGeom>
            <a:avLst/>
            <a:gdLst/>
            <a:ahLst/>
            <a:cxnLst/>
            <a:rect l="l" t="t" r="r" b="b"/>
            <a:pathLst>
              <a:path w="4165223" h="5950318">
                <a:moveTo>
                  <a:pt x="0" y="0"/>
                </a:moveTo>
                <a:lnTo>
                  <a:pt x="4165222" y="0"/>
                </a:lnTo>
                <a:lnTo>
                  <a:pt x="4165222" y="5950318"/>
                </a:lnTo>
                <a:lnTo>
                  <a:pt x="0" y="59503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029700" y="1028700"/>
            <a:ext cx="8229600" cy="8229600"/>
          </a:xfrm>
          <a:custGeom>
            <a:avLst/>
            <a:gdLst/>
            <a:ahLst/>
            <a:cxnLst/>
            <a:rect l="l" t="t" r="r" b="b"/>
            <a:pathLst>
              <a:path w="8229600" h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029700" y="1028700"/>
            <a:ext cx="8229600" cy="8229600"/>
          </a:xfrm>
          <a:custGeom>
            <a:avLst/>
            <a:gdLst/>
            <a:ahLst/>
            <a:cxnLst/>
            <a:rect l="l" t="t" r="r" b="b"/>
            <a:pathLst>
              <a:path w="8229600" h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661102" y="1066800"/>
            <a:ext cx="672644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en-US" sz="4500">
                <a:solidFill>
                  <a:srgbClr val="008AB3"/>
                </a:solidFill>
                <a:latin typeface="DM Sans Bold"/>
              </a:rPr>
              <a:t>PROGRESS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61102" y="2075127"/>
            <a:ext cx="6726444" cy="6130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"/>
              </a:rPr>
              <a:t>Spring Survey: Complete</a:t>
            </a:r>
          </a:p>
          <a:p>
            <a:pPr marL="755753" lvl="1" indent="-377876">
              <a:lnSpc>
                <a:spcPts val="3850"/>
              </a:lnSpc>
              <a:buFont typeface="Arial"/>
              <a:buChar char="•"/>
            </a:pPr>
            <a:r>
              <a:rPr lang="en-US" sz="3500">
                <a:solidFill>
                  <a:srgbClr val="737373"/>
                </a:solidFill>
                <a:latin typeface="DM Sans"/>
              </a:rPr>
              <a:t>21 Total Terms</a:t>
            </a:r>
          </a:p>
          <a:p>
            <a:pPr marL="1166074" lvl="2" indent="-388691">
              <a:lnSpc>
                <a:spcPts val="2970"/>
              </a:lnSpc>
              <a:buFont typeface="Arial"/>
              <a:buChar char="⚬"/>
            </a:pPr>
            <a:r>
              <a:rPr lang="en-US" sz="2700">
                <a:solidFill>
                  <a:srgbClr val="737373"/>
                </a:solidFill>
                <a:latin typeface="DM Sans Italics"/>
              </a:rPr>
              <a:t>American Indian/Alaskan Native</a:t>
            </a:r>
          </a:p>
          <a:p>
            <a:pPr marL="1166074" lvl="2" indent="-388691">
              <a:lnSpc>
                <a:spcPts val="2970"/>
              </a:lnSpc>
              <a:buFont typeface="Arial"/>
              <a:buChar char="⚬"/>
            </a:pPr>
            <a:r>
              <a:rPr lang="en-US" sz="2700">
                <a:solidFill>
                  <a:srgbClr val="737373"/>
                </a:solidFill>
                <a:latin typeface="DM Sans Italics"/>
              </a:rPr>
              <a:t>Degree Seeking Student</a:t>
            </a:r>
          </a:p>
          <a:p>
            <a:pPr marL="1166074" lvl="2" indent="-388691">
              <a:lnSpc>
                <a:spcPts val="2970"/>
              </a:lnSpc>
              <a:buFont typeface="Arial"/>
              <a:buChar char="⚬"/>
            </a:pPr>
            <a:r>
              <a:rPr lang="en-US" sz="2700">
                <a:solidFill>
                  <a:srgbClr val="737373"/>
                </a:solidFill>
                <a:latin typeface="DM Sans Italics"/>
              </a:rPr>
              <a:t>Dual Enrolled Student</a:t>
            </a:r>
          </a:p>
          <a:p>
            <a:pPr marL="1166074" lvl="2" indent="-388691">
              <a:lnSpc>
                <a:spcPts val="2970"/>
              </a:lnSpc>
              <a:buFont typeface="Arial"/>
              <a:buChar char="⚬"/>
            </a:pPr>
            <a:r>
              <a:rPr lang="en-US" sz="2700">
                <a:solidFill>
                  <a:srgbClr val="737373"/>
                </a:solidFill>
                <a:latin typeface="DM Sans Italics"/>
              </a:rPr>
              <a:t>Full-Time Student</a:t>
            </a:r>
          </a:p>
          <a:p>
            <a:pPr>
              <a:lnSpc>
                <a:spcPts val="3850"/>
              </a:lnSpc>
            </a:pPr>
            <a:endParaRPr lang="en-US" sz="2700">
              <a:solidFill>
                <a:srgbClr val="737373"/>
              </a:solidFill>
              <a:latin typeface="DM Sans Italics"/>
            </a:endParaRPr>
          </a:p>
          <a:p>
            <a:pPr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"/>
              </a:rPr>
              <a:t>Fall Survey: Complete</a:t>
            </a:r>
          </a:p>
          <a:p>
            <a:pPr marL="755753" lvl="1" indent="-377876">
              <a:lnSpc>
                <a:spcPts val="3850"/>
              </a:lnSpc>
              <a:buFont typeface="Arial"/>
              <a:buChar char="•"/>
            </a:pPr>
            <a:r>
              <a:rPr lang="en-US" sz="3500">
                <a:solidFill>
                  <a:srgbClr val="737373"/>
                </a:solidFill>
                <a:latin typeface="DM Sans"/>
              </a:rPr>
              <a:t>12 total terms</a:t>
            </a:r>
          </a:p>
          <a:p>
            <a:pPr marL="1166074" lvl="2" indent="-388691">
              <a:lnSpc>
                <a:spcPts val="2970"/>
              </a:lnSpc>
              <a:buFont typeface="Arial"/>
              <a:buChar char="⚬"/>
            </a:pPr>
            <a:r>
              <a:rPr lang="en-US" sz="2700">
                <a:solidFill>
                  <a:srgbClr val="737373"/>
                </a:solidFill>
                <a:latin typeface="DM Sans Italics"/>
              </a:rPr>
              <a:t>Academic Program</a:t>
            </a:r>
          </a:p>
          <a:p>
            <a:pPr marL="1166074" lvl="2" indent="-388691">
              <a:lnSpc>
                <a:spcPts val="2970"/>
              </a:lnSpc>
              <a:buFont typeface="Arial"/>
              <a:buChar char="⚬"/>
            </a:pPr>
            <a:r>
              <a:rPr lang="en-US" sz="2700">
                <a:solidFill>
                  <a:srgbClr val="737373"/>
                </a:solidFill>
                <a:latin typeface="DM Sans Italics"/>
              </a:rPr>
              <a:t>First Time Entering</a:t>
            </a:r>
          </a:p>
          <a:p>
            <a:pPr>
              <a:lnSpc>
                <a:spcPts val="3850"/>
              </a:lnSpc>
            </a:pPr>
            <a:endParaRPr lang="en-US" sz="2700">
              <a:solidFill>
                <a:srgbClr val="737373"/>
              </a:solidFill>
              <a:latin typeface="DM Sans Italics"/>
            </a:endParaRPr>
          </a:p>
          <a:p>
            <a:pPr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"/>
              </a:rPr>
              <a:t>Annual Survey: Started</a:t>
            </a:r>
          </a:p>
          <a:p>
            <a:pPr marL="755753" lvl="1" indent="-377876">
              <a:lnSpc>
                <a:spcPts val="3850"/>
              </a:lnSpc>
              <a:buFont typeface="Arial"/>
              <a:buChar char="•"/>
            </a:pPr>
            <a:r>
              <a:rPr lang="en-US" sz="3500">
                <a:solidFill>
                  <a:srgbClr val="737373"/>
                </a:solidFill>
                <a:latin typeface="DM Sans"/>
              </a:rPr>
              <a:t>51 total terms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8435" y="8160163"/>
            <a:ext cx="6172200" cy="200596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008AB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981200" y="-940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981200" y="6267450"/>
            <a:ext cx="2880360" cy="4114800"/>
          </a:xfrm>
          <a:custGeom>
            <a:avLst/>
            <a:gdLst/>
            <a:ahLst/>
            <a:cxnLst/>
            <a:rect l="l" t="t" r="r" b="b"/>
            <a:pathLst>
              <a:path w="2880360" h="4114800">
                <a:moveTo>
                  <a:pt x="0" y="0"/>
                </a:moveTo>
                <a:lnTo>
                  <a:pt x="2880360" y="0"/>
                </a:lnTo>
                <a:lnTo>
                  <a:pt x="2880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4245946" y="4040724"/>
            <a:ext cx="10620170" cy="1660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500"/>
              </a:lnSpc>
            </a:pPr>
            <a:r>
              <a:rPr lang="en-US" sz="12500">
                <a:solidFill>
                  <a:srgbClr val="FFFFFF"/>
                </a:solidFill>
                <a:latin typeface="DM Sans Bold"/>
              </a:rPr>
              <a:t>THANK YOU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44000" y="5729825"/>
            <a:ext cx="5722116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50"/>
              </a:lnSpc>
            </a:pPr>
            <a:r>
              <a:rPr lang="en-US" sz="3500">
                <a:solidFill>
                  <a:srgbClr val="FFFFFF"/>
                </a:solidFill>
                <a:latin typeface="DM Sans Bold"/>
              </a:rPr>
              <a:t>Have any question?</a:t>
            </a:r>
          </a:p>
        </p:txBody>
      </p:sp>
      <p:sp>
        <p:nvSpPr>
          <p:cNvPr id="9" name="Freeform 9"/>
          <p:cNvSpPr/>
          <p:nvPr/>
        </p:nvSpPr>
        <p:spPr>
          <a:xfrm rot="-10800000">
            <a:off x="5623560" y="7673106"/>
            <a:ext cx="3422956" cy="2613894"/>
          </a:xfrm>
          <a:custGeom>
            <a:avLst/>
            <a:gdLst/>
            <a:ahLst/>
            <a:cxnLst/>
            <a:rect l="l" t="t" r="r" b="b"/>
            <a:pathLst>
              <a:path w="3422956" h="2613894">
                <a:moveTo>
                  <a:pt x="0" y="0"/>
                </a:moveTo>
                <a:lnTo>
                  <a:pt x="3422956" y="0"/>
                </a:lnTo>
                <a:lnTo>
                  <a:pt x="3422956" y="2613894"/>
                </a:lnTo>
                <a:lnTo>
                  <a:pt x="0" y="26138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008AB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463291" y="3829739"/>
            <a:ext cx="11079830" cy="1885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370"/>
              </a:lnSpc>
            </a:pPr>
            <a:r>
              <a:rPr lang="en-US" sz="6700">
                <a:solidFill>
                  <a:srgbClr val="FFFFFF"/>
                </a:solidFill>
                <a:latin typeface="DM Sans Bold"/>
              </a:rPr>
              <a:t>CENTERING the INDIGENOUS PERSPECTIVE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741701" y="5734050"/>
            <a:ext cx="6801420" cy="438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DM Sans Italics"/>
              </a:rPr>
              <a:t>with Indigenous Statistician JD Lopez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90700" y="1847850"/>
            <a:ext cx="1938412" cy="100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7000">
                <a:solidFill>
                  <a:srgbClr val="FFFFFF"/>
                </a:solidFill>
                <a:latin typeface="DM Sans Bold"/>
              </a:rPr>
              <a:t>01.</a:t>
            </a:r>
          </a:p>
        </p:txBody>
      </p:sp>
      <p:sp>
        <p:nvSpPr>
          <p:cNvPr id="8" name="Freeform 8"/>
          <p:cNvSpPr/>
          <p:nvPr/>
        </p:nvSpPr>
        <p:spPr>
          <a:xfrm>
            <a:off x="5893678" y="81355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28700" y="8135576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3543121" y="-2151424"/>
            <a:ext cx="9489757" cy="10287000"/>
          </a:xfrm>
          <a:custGeom>
            <a:avLst/>
            <a:gdLst/>
            <a:ahLst/>
            <a:cxnLst/>
            <a:rect l="l" t="t" r="r" b="b"/>
            <a:pathLst>
              <a:path w="9489757" h="10287000">
                <a:moveTo>
                  <a:pt x="0" y="0"/>
                </a:moveTo>
                <a:lnTo>
                  <a:pt x="9489758" y="0"/>
                </a:lnTo>
                <a:lnTo>
                  <a:pt x="94897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17556" y="91642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13482016" y="-2080942"/>
            <a:ext cx="5450085" cy="4161883"/>
          </a:xfrm>
          <a:custGeom>
            <a:avLst/>
            <a:gdLst/>
            <a:ahLst/>
            <a:cxnLst/>
            <a:rect l="l" t="t" r="r" b="b"/>
            <a:pathLst>
              <a:path w="5450085" h="4161883">
                <a:moveTo>
                  <a:pt x="0" y="0"/>
                </a:moveTo>
                <a:lnTo>
                  <a:pt x="5450085" y="0"/>
                </a:lnTo>
                <a:lnTo>
                  <a:pt x="5450085" y="4161884"/>
                </a:lnTo>
                <a:lnTo>
                  <a:pt x="0" y="41618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386745" y="1493329"/>
            <a:ext cx="6247802" cy="8793671"/>
          </a:xfrm>
          <a:custGeom>
            <a:avLst/>
            <a:gdLst/>
            <a:ahLst/>
            <a:cxnLst/>
            <a:rect l="l" t="t" r="r" b="b"/>
            <a:pathLst>
              <a:path w="6247802" h="8793671">
                <a:moveTo>
                  <a:pt x="0" y="0"/>
                </a:moveTo>
                <a:lnTo>
                  <a:pt x="6247803" y="0"/>
                </a:lnTo>
                <a:lnTo>
                  <a:pt x="6247803" y="8793671"/>
                </a:lnTo>
                <a:lnTo>
                  <a:pt x="0" y="87936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694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037233" y="1188553"/>
            <a:ext cx="7106767" cy="647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en-US" sz="4500">
                <a:solidFill>
                  <a:srgbClr val="008AB3"/>
                </a:solidFill>
                <a:latin typeface="DM Sans Bold"/>
              </a:rPr>
              <a:t>MEET THE CONSULTANT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23417" y="7646722"/>
            <a:ext cx="6289983" cy="501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 Bold"/>
              </a:rPr>
              <a:t>Jameson D. Lopez, Ph.D.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023417" y="8176953"/>
            <a:ext cx="7750396" cy="987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"/>
              </a:rPr>
              <a:t>Assistant Professor, Univ of Arizona</a:t>
            </a:r>
          </a:p>
          <a:p>
            <a:pPr>
              <a:lnSpc>
                <a:spcPts val="3850"/>
              </a:lnSpc>
            </a:pPr>
            <a:endParaRPr lang="en-US" sz="3500">
              <a:solidFill>
                <a:srgbClr val="737373"/>
              </a:solidFill>
              <a:latin typeface="DM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023417" y="2164612"/>
            <a:ext cx="8101429" cy="4962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4"/>
              </a:lnSpc>
            </a:pPr>
            <a:r>
              <a:rPr lang="en-US" sz="3200">
                <a:solidFill>
                  <a:srgbClr val="737373"/>
                </a:solidFill>
                <a:latin typeface="DM Sans"/>
              </a:rPr>
              <a:t>Is a member of the Quechan tribe from Fort Yuma, California and currently serves as an Assistant Professor at the University of Arizona. </a:t>
            </a:r>
          </a:p>
          <a:p>
            <a:pPr>
              <a:lnSpc>
                <a:spcPts val="3904"/>
              </a:lnSpc>
            </a:pPr>
            <a:endParaRPr lang="en-US" sz="3200">
              <a:solidFill>
                <a:srgbClr val="737373"/>
              </a:solidFill>
              <a:latin typeface="DM Sans"/>
            </a:endParaRPr>
          </a:p>
          <a:p>
            <a:pPr>
              <a:lnSpc>
                <a:spcPts val="3904"/>
              </a:lnSpc>
            </a:pPr>
            <a:r>
              <a:rPr lang="en-US" sz="3200">
                <a:solidFill>
                  <a:srgbClr val="737373"/>
                </a:solidFill>
                <a:latin typeface="DM Sans"/>
              </a:rPr>
              <a:t>His expertise is in Native American education, utilizing Indigenous statistics, and understanding the challenges of applying quantitative results to Indigenous populations.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3482016" y="-2080942"/>
            <a:ext cx="5450085" cy="4161883"/>
          </a:xfrm>
          <a:custGeom>
            <a:avLst/>
            <a:gdLst/>
            <a:ahLst/>
            <a:cxnLst/>
            <a:rect l="l" t="t" r="r" b="b"/>
            <a:pathLst>
              <a:path w="5450085" h="4161883">
                <a:moveTo>
                  <a:pt x="0" y="0"/>
                </a:moveTo>
                <a:lnTo>
                  <a:pt x="5450085" y="0"/>
                </a:lnTo>
                <a:lnTo>
                  <a:pt x="5450085" y="4161884"/>
                </a:lnTo>
                <a:lnTo>
                  <a:pt x="0" y="41618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008AB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687816" y="1771994"/>
            <a:ext cx="8912367" cy="982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0"/>
              </a:lnSpc>
            </a:pPr>
            <a:r>
              <a:rPr lang="en-US" sz="6900">
                <a:solidFill>
                  <a:srgbClr val="FFFFFF"/>
                </a:solidFill>
                <a:latin typeface="DM Sans Bold"/>
              </a:rPr>
              <a:t>PRIMARY GOALS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4052678" y="4076167"/>
            <a:ext cx="3940060" cy="1137509"/>
            <a:chOff x="0" y="0"/>
            <a:chExt cx="1037711" cy="29959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37711" cy="299591"/>
            </a:xfrm>
            <a:custGeom>
              <a:avLst/>
              <a:gdLst/>
              <a:ahLst/>
              <a:cxnLst/>
              <a:rect l="l" t="t" r="r" b="b"/>
              <a:pathLst>
                <a:path w="1037711" h="299591">
                  <a:moveTo>
                    <a:pt x="100211" y="0"/>
                  </a:moveTo>
                  <a:lnTo>
                    <a:pt x="937500" y="0"/>
                  </a:lnTo>
                  <a:cubicBezTo>
                    <a:pt x="964078" y="0"/>
                    <a:pt x="989567" y="10558"/>
                    <a:pt x="1008360" y="29351"/>
                  </a:cubicBezTo>
                  <a:cubicBezTo>
                    <a:pt x="1027153" y="48144"/>
                    <a:pt x="1037711" y="73633"/>
                    <a:pt x="1037711" y="100211"/>
                  </a:cubicBezTo>
                  <a:lnTo>
                    <a:pt x="1037711" y="199380"/>
                  </a:lnTo>
                  <a:cubicBezTo>
                    <a:pt x="1037711" y="225957"/>
                    <a:pt x="1027153" y="251446"/>
                    <a:pt x="1008360" y="270240"/>
                  </a:cubicBezTo>
                  <a:cubicBezTo>
                    <a:pt x="989567" y="289033"/>
                    <a:pt x="964078" y="299591"/>
                    <a:pt x="937500" y="299591"/>
                  </a:cubicBezTo>
                  <a:lnTo>
                    <a:pt x="100211" y="299591"/>
                  </a:lnTo>
                  <a:cubicBezTo>
                    <a:pt x="73633" y="299591"/>
                    <a:pt x="48144" y="289033"/>
                    <a:pt x="29351" y="270240"/>
                  </a:cubicBezTo>
                  <a:cubicBezTo>
                    <a:pt x="10558" y="251446"/>
                    <a:pt x="0" y="225957"/>
                    <a:pt x="0" y="199380"/>
                  </a:cubicBezTo>
                  <a:lnTo>
                    <a:pt x="0" y="100211"/>
                  </a:lnTo>
                  <a:cubicBezTo>
                    <a:pt x="0" y="73633"/>
                    <a:pt x="10558" y="48144"/>
                    <a:pt x="29351" y="29351"/>
                  </a:cubicBezTo>
                  <a:cubicBezTo>
                    <a:pt x="48144" y="10558"/>
                    <a:pt x="73633" y="0"/>
                    <a:pt x="10021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1037711" cy="356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722910" y="4165548"/>
            <a:ext cx="4605177" cy="987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>
                <a:solidFill>
                  <a:srgbClr val="008AB3"/>
                </a:solidFill>
                <a:latin typeface="DM Sans Bold"/>
              </a:rPr>
              <a:t>METRICS OF SUCCESS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481812" y="5460719"/>
            <a:ext cx="5087374" cy="2114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DM Sans"/>
              </a:rPr>
              <a:t>Assess effectiveness in measuring student success. Propose additional indicators for measuring student accomplishments.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0447009" y="4076167"/>
            <a:ext cx="3741646" cy="1137509"/>
            <a:chOff x="0" y="0"/>
            <a:chExt cx="985454" cy="29959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85454" cy="299591"/>
            </a:xfrm>
            <a:custGeom>
              <a:avLst/>
              <a:gdLst/>
              <a:ahLst/>
              <a:cxnLst/>
              <a:rect l="l" t="t" r="r" b="b"/>
              <a:pathLst>
                <a:path w="985454" h="299591">
                  <a:moveTo>
                    <a:pt x="105525" y="0"/>
                  </a:moveTo>
                  <a:lnTo>
                    <a:pt x="879929" y="0"/>
                  </a:lnTo>
                  <a:cubicBezTo>
                    <a:pt x="907916" y="0"/>
                    <a:pt x="934757" y="11118"/>
                    <a:pt x="954547" y="30908"/>
                  </a:cubicBezTo>
                  <a:cubicBezTo>
                    <a:pt x="974336" y="50697"/>
                    <a:pt x="985454" y="77538"/>
                    <a:pt x="985454" y="105525"/>
                  </a:cubicBezTo>
                  <a:lnTo>
                    <a:pt x="985454" y="194066"/>
                  </a:lnTo>
                  <a:cubicBezTo>
                    <a:pt x="985454" y="222053"/>
                    <a:pt x="974336" y="248893"/>
                    <a:pt x="954547" y="268683"/>
                  </a:cubicBezTo>
                  <a:cubicBezTo>
                    <a:pt x="934757" y="288473"/>
                    <a:pt x="907916" y="299591"/>
                    <a:pt x="879929" y="299591"/>
                  </a:cubicBezTo>
                  <a:lnTo>
                    <a:pt x="105525" y="299591"/>
                  </a:lnTo>
                  <a:cubicBezTo>
                    <a:pt x="77538" y="299591"/>
                    <a:pt x="50697" y="288473"/>
                    <a:pt x="30908" y="268683"/>
                  </a:cubicBezTo>
                  <a:cubicBezTo>
                    <a:pt x="11118" y="248893"/>
                    <a:pt x="0" y="222053"/>
                    <a:pt x="0" y="194066"/>
                  </a:cubicBezTo>
                  <a:lnTo>
                    <a:pt x="0" y="105525"/>
                  </a:lnTo>
                  <a:cubicBezTo>
                    <a:pt x="0" y="77538"/>
                    <a:pt x="11118" y="50697"/>
                    <a:pt x="30908" y="30908"/>
                  </a:cubicBezTo>
                  <a:cubicBezTo>
                    <a:pt x="50697" y="11118"/>
                    <a:pt x="77538" y="0"/>
                    <a:pt x="10552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985454" cy="356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131197" y="4165548"/>
            <a:ext cx="4373269" cy="987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>
                <a:solidFill>
                  <a:srgbClr val="008AB3"/>
                </a:solidFill>
                <a:latin typeface="DM Sans Bold"/>
              </a:rPr>
              <a:t>INDIGENOUS PRINCIPLES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678901" y="5460719"/>
            <a:ext cx="5277863" cy="1276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DM Sans"/>
              </a:rPr>
              <a:t>Ensure metrics and data definitions center Indigenous student success and values.</a:t>
            </a:r>
          </a:p>
        </p:txBody>
      </p:sp>
      <p:sp>
        <p:nvSpPr>
          <p:cNvPr id="17" name="Freeform 17"/>
          <p:cNvSpPr/>
          <p:nvPr/>
        </p:nvSpPr>
        <p:spPr>
          <a:xfrm>
            <a:off x="-4744879" y="9258300"/>
            <a:ext cx="9489757" cy="10287000"/>
          </a:xfrm>
          <a:custGeom>
            <a:avLst/>
            <a:gdLst/>
            <a:ahLst/>
            <a:cxnLst/>
            <a:rect l="l" t="t" r="r" b="b"/>
            <a:pathLst>
              <a:path w="9489757" h="10287000">
                <a:moveTo>
                  <a:pt x="0" y="0"/>
                </a:moveTo>
                <a:lnTo>
                  <a:pt x="9489758" y="0"/>
                </a:lnTo>
                <a:lnTo>
                  <a:pt x="94897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4332297" y="2960863"/>
            <a:ext cx="9623405" cy="408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0"/>
              </a:lnSpc>
            </a:pPr>
            <a:r>
              <a:rPr lang="en-US" sz="2900">
                <a:solidFill>
                  <a:srgbClr val="FFFFFF"/>
                </a:solidFill>
                <a:latin typeface="DM Sans Italics"/>
              </a:rPr>
              <a:t>Provide an external third party review of AKIS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332297" y="8167650"/>
            <a:ext cx="9623405" cy="366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0"/>
              </a:lnSpc>
            </a:pPr>
            <a:r>
              <a:rPr lang="en-US" sz="2600">
                <a:solidFill>
                  <a:srgbClr val="FFFFFF"/>
                </a:solidFill>
                <a:latin typeface="DM Sans Italics"/>
              </a:rPr>
              <a:t>*Anticipated completion: Late March 2024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0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1028700" y="7153817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941306" y="1577183"/>
            <a:ext cx="8973037" cy="1704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6000">
                <a:solidFill>
                  <a:srgbClr val="008AB3"/>
                </a:solidFill>
                <a:latin typeface="DM Sans Bold"/>
              </a:rPr>
              <a:t>REDESIGN COMMITTEE MEETINGS ON HOLD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577978" y="5536149"/>
            <a:ext cx="6726444" cy="866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600"/>
              </a:lnSpc>
            </a:pPr>
            <a:r>
              <a:rPr lang="en-US" sz="6000">
                <a:solidFill>
                  <a:srgbClr val="008AB3"/>
                </a:solidFill>
                <a:latin typeface="DM Sans Bold"/>
              </a:rPr>
              <a:t>GOING FORWARD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41306" y="3310684"/>
            <a:ext cx="8416741" cy="1958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"/>
              </a:rPr>
              <a:t>Currently on hold to prevent any conflicts between the feedback from JD Lopez and decisions made by the redesign committee.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183285" y="6622004"/>
            <a:ext cx="8121136" cy="244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"/>
              </a:rPr>
              <a:t>Monthly meetings will resume following JD's review (April/May). The committee will have access to his feedback and any suggested changes will be put forward for committee.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008AB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901312" y="3895722"/>
            <a:ext cx="7571992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FFFFFF"/>
                </a:solidFill>
                <a:latin typeface="DM Sans Bold"/>
              </a:rPr>
              <a:t>DATA INTEGRATION</a:t>
            </a:r>
          </a:p>
        </p:txBody>
      </p:sp>
      <p:sp>
        <p:nvSpPr>
          <p:cNvPr id="6" name="Freeform 6"/>
          <p:cNvSpPr/>
          <p:nvPr/>
        </p:nvSpPr>
        <p:spPr>
          <a:xfrm>
            <a:off x="5893678" y="81355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028700" y="8135576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6860537" y="6029322"/>
            <a:ext cx="6612767" cy="438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DM Sans Italics"/>
              </a:rPr>
              <a:t>With A Transition in Thought </a:t>
            </a:r>
          </a:p>
        </p:txBody>
      </p:sp>
      <p:sp>
        <p:nvSpPr>
          <p:cNvPr id="9" name="Freeform 9"/>
          <p:cNvSpPr/>
          <p:nvPr/>
        </p:nvSpPr>
        <p:spPr>
          <a:xfrm>
            <a:off x="13543121" y="-2151424"/>
            <a:ext cx="9489757" cy="10287000"/>
          </a:xfrm>
          <a:custGeom>
            <a:avLst/>
            <a:gdLst/>
            <a:ahLst/>
            <a:cxnLst/>
            <a:rect l="l" t="t" r="r" b="b"/>
            <a:pathLst>
              <a:path w="9489757" h="10287000">
                <a:moveTo>
                  <a:pt x="0" y="0"/>
                </a:moveTo>
                <a:lnTo>
                  <a:pt x="9489758" y="0"/>
                </a:lnTo>
                <a:lnTo>
                  <a:pt x="94897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790700" y="1847850"/>
            <a:ext cx="1938412" cy="100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7000">
                <a:solidFill>
                  <a:srgbClr val="FFFFFF"/>
                </a:solidFill>
                <a:latin typeface="DM Sans Bold"/>
              </a:rPr>
              <a:t>02.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17556" y="91642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439400" y="1028700"/>
            <a:ext cx="10972800" cy="8229600"/>
          </a:xfrm>
          <a:custGeom>
            <a:avLst/>
            <a:gdLst/>
            <a:ahLst/>
            <a:cxnLst/>
            <a:rect l="l" t="t" r="r" b="b"/>
            <a:pathLst>
              <a:path w="10972800" h="8229600">
                <a:moveTo>
                  <a:pt x="0" y="0"/>
                </a:moveTo>
                <a:lnTo>
                  <a:pt x="10972800" y="0"/>
                </a:lnTo>
                <a:lnTo>
                  <a:pt x="109728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058400" y="1028700"/>
            <a:ext cx="8229600" cy="8229600"/>
          </a:xfrm>
          <a:custGeom>
            <a:avLst/>
            <a:gdLst/>
            <a:ahLst/>
            <a:cxnLst/>
            <a:rect l="l" t="t" r="r" b="b"/>
            <a:pathLst>
              <a:path w="8229600" h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767227" y="1828313"/>
            <a:ext cx="672644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en-US" sz="4500">
                <a:solidFill>
                  <a:srgbClr val="008AB3"/>
                </a:solidFill>
                <a:latin typeface="DM Sans Bold"/>
              </a:rPr>
              <a:t>INTRODUCTION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67227" y="2882450"/>
            <a:ext cx="6726444" cy="5148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40"/>
              </a:lnSpc>
            </a:pPr>
            <a:r>
              <a:rPr lang="en-US" sz="3400">
                <a:solidFill>
                  <a:srgbClr val="737373"/>
                </a:solidFill>
                <a:latin typeface="DM Sans"/>
              </a:rPr>
              <a:t>In December 2023, an RFP was issued to consolidate,  and align historical AIMS data into a unified database. </a:t>
            </a:r>
          </a:p>
          <a:p>
            <a:pPr>
              <a:lnSpc>
                <a:spcPts val="3740"/>
              </a:lnSpc>
            </a:pPr>
            <a:endParaRPr lang="en-US" sz="3400">
              <a:solidFill>
                <a:srgbClr val="737373"/>
              </a:solidFill>
              <a:latin typeface="DM Sans"/>
            </a:endParaRPr>
          </a:p>
          <a:p>
            <a:pPr>
              <a:lnSpc>
                <a:spcPts val="3740"/>
              </a:lnSpc>
            </a:pPr>
            <a:r>
              <a:rPr lang="en-US" sz="3400">
                <a:solidFill>
                  <a:srgbClr val="737373"/>
                </a:solidFill>
                <a:latin typeface="DM Sans"/>
              </a:rPr>
              <a:t>The solution aimed to prioritize data security, governance, and accessibility, while considering future needs for data visualizations and tailored reports.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17556" y="2337274"/>
            <a:ext cx="7810326" cy="647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en-US" sz="4500">
                <a:solidFill>
                  <a:srgbClr val="008AB3"/>
                </a:solidFill>
                <a:latin typeface="DM Sans Bold"/>
              </a:rPr>
              <a:t>A TRANSITION IN THOUGHT</a:t>
            </a:r>
          </a:p>
        </p:txBody>
      </p:sp>
      <p:sp>
        <p:nvSpPr>
          <p:cNvPr id="3" name="Freeform 3"/>
          <p:cNvSpPr/>
          <p:nvPr/>
        </p:nvSpPr>
        <p:spPr>
          <a:xfrm>
            <a:off x="2417556" y="91642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5400000">
            <a:off x="13482016" y="-2080942"/>
            <a:ext cx="5450085" cy="4161883"/>
          </a:xfrm>
          <a:custGeom>
            <a:avLst/>
            <a:gdLst/>
            <a:ahLst/>
            <a:cxnLst/>
            <a:rect l="l" t="t" r="r" b="b"/>
            <a:pathLst>
              <a:path w="5450085" h="4161883">
                <a:moveTo>
                  <a:pt x="0" y="0"/>
                </a:moveTo>
                <a:lnTo>
                  <a:pt x="5450085" y="0"/>
                </a:lnTo>
                <a:lnTo>
                  <a:pt x="5450085" y="4161884"/>
                </a:lnTo>
                <a:lnTo>
                  <a:pt x="0" y="41618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347180" y="1978666"/>
            <a:ext cx="7265813" cy="7925850"/>
          </a:xfrm>
          <a:custGeom>
            <a:avLst/>
            <a:gdLst/>
            <a:ahLst/>
            <a:cxnLst/>
            <a:rect l="l" t="t" r="r" b="b"/>
            <a:pathLst>
              <a:path w="7265813" h="7925850">
                <a:moveTo>
                  <a:pt x="0" y="0"/>
                </a:moveTo>
                <a:lnTo>
                  <a:pt x="7265813" y="0"/>
                </a:lnTo>
                <a:lnTo>
                  <a:pt x="7265813" y="7925850"/>
                </a:lnTo>
                <a:lnTo>
                  <a:pt x="0" y="79258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417556" y="7136514"/>
            <a:ext cx="5953371" cy="501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 Bold"/>
              </a:rPr>
              <a:t>Michael LaRose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17556" y="7666745"/>
            <a:ext cx="3768669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"/>
              </a:rPr>
              <a:t>CEO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417556" y="3449824"/>
            <a:ext cx="5953371" cy="2930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"/>
              </a:rPr>
              <a:t>An analytics consultancy that provides short-term expertise and solutions that empower organizations to be self-sufficient in the future.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7B75D244D3164486FE6D9C09AE4B6A" ma:contentTypeVersion="5" ma:contentTypeDescription="Create a new document." ma:contentTypeScope="" ma:versionID="3079b02066d05e62e5afdb92863db4fc">
  <xsd:schema xmlns:xsd="http://www.w3.org/2001/XMLSchema" xmlns:xs="http://www.w3.org/2001/XMLSchema" xmlns:p="http://schemas.microsoft.com/office/2006/metadata/properties" xmlns:ns1="http://schemas.microsoft.com/sharepoint/v3" xmlns:ns2="25511ad5-2ebc-43e2-8c8c-359b1c6e6498" xmlns:ns3="f3f98e1a-03e1-444f-a0a1-a16a2d2cfef8" xmlns:ns4="d30df12c-fc41-4efa-87d3-dfff49dcf3c4" targetNamespace="http://schemas.microsoft.com/office/2006/metadata/properties" ma:root="true" ma:fieldsID="e4ef05f9540eaa8007d056a3603a1554" ns1:_="" ns2:_="" ns3:_="" ns4:_="">
    <xsd:import namespace="http://schemas.microsoft.com/sharepoint/v3"/>
    <xsd:import namespace="25511ad5-2ebc-43e2-8c8c-359b1c6e6498"/>
    <xsd:import namespace="f3f98e1a-03e1-444f-a0a1-a16a2d2cfef8"/>
    <xsd:import namespace="d30df12c-fc41-4efa-87d3-dfff49dcf3c4"/>
    <xsd:element name="properties">
      <xsd:complexType>
        <xsd:sequence>
          <xsd:element name="documentManagement">
            <xsd:complexType>
              <xsd:all>
                <xsd:element ref="ns2:Document_x0020_Description" minOccurs="0"/>
                <xsd:element ref="ns2:Date_x0020_Posted" minOccurs="0"/>
                <xsd:element ref="ns3:SharedWithUsers" minOccurs="0"/>
                <xsd:element ref="ns1:URL" minOccurs="0"/>
                <xsd:element ref="ns4:Web_x0020_Pag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1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511ad5-2ebc-43e2-8c8c-359b1c6e6498" elementFormDefault="qualified">
    <xsd:import namespace="http://schemas.microsoft.com/office/2006/documentManagement/types"/>
    <xsd:import namespace="http://schemas.microsoft.com/office/infopath/2007/PartnerControls"/>
    <xsd:element name="Document_x0020_Description" ma:index="8" nillable="true" ma:displayName="Document Description" ma:internalName="Document_x0020_Description">
      <xsd:simpleType>
        <xsd:restriction base="dms:Note"/>
      </xsd:simpleType>
    </xsd:element>
    <xsd:element name="Date_x0020_Posted" ma:index="9" nillable="true" ma:displayName="Date Posted" ma:default="[today]" ma:format="DateOnly" ma:internalName="Date_x0020_Post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f98e1a-03e1-444f-a0a1-a16a2d2cfef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0df12c-fc41-4efa-87d3-dfff49dcf3c4" elementFormDefault="qualified">
    <xsd:import namespace="http://schemas.microsoft.com/office/2006/documentManagement/types"/>
    <xsd:import namespace="http://schemas.microsoft.com/office/infopath/2007/PartnerControls"/>
    <xsd:element name="Web_x0020_Page_x0020_Name" ma:index="12" nillable="true" ma:displayName="Web Page Name" ma:internalName="Web_x0020_Pag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eb_x0020_Page_x0020_Name xmlns="d30df12c-fc41-4efa-87d3-dfff49dcf3c4" xsi:nil="true"/>
    <Date_x0020_Posted xmlns="25511ad5-2ebc-43e2-8c8c-359b1c6e6498">2024-03-04T05:00:00+00:00</Date_x0020_Posted>
    <URL xmlns="http://schemas.microsoft.com/sharepoint/v3">
      <Url xsi:nil="true"/>
      <Description xsi:nil="true"/>
    </URL>
    <Document_x0020_Description xmlns="25511ad5-2ebc-43e2-8c8c-359b1c6e6498" xsi:nil="true"/>
  </documentManagement>
</p:properties>
</file>

<file path=customXml/itemProps1.xml><?xml version="1.0" encoding="utf-8"?>
<ds:datastoreItem xmlns:ds="http://schemas.openxmlformats.org/officeDocument/2006/customXml" ds:itemID="{8BB5C7B5-7CA8-41B5-9D22-5BFAAF105DD9}"/>
</file>

<file path=customXml/itemProps2.xml><?xml version="1.0" encoding="utf-8"?>
<ds:datastoreItem xmlns:ds="http://schemas.openxmlformats.org/officeDocument/2006/customXml" ds:itemID="{C0F1FF26-6D48-4758-99F1-938A3D2B3320}"/>
</file>

<file path=customXml/itemProps3.xml><?xml version="1.0" encoding="utf-8"?>
<ds:datastoreItem xmlns:ds="http://schemas.openxmlformats.org/officeDocument/2006/customXml" ds:itemID="{AD9313A7-3949-4FAF-9F90-FFB269E4F993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1101</Words>
  <Application>Microsoft Office PowerPoint</Application>
  <PresentationFormat>Custom</PresentationFormat>
  <Paragraphs>224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DM Sans Bold</vt:lpstr>
      <vt:lpstr>Canva Sans</vt:lpstr>
      <vt:lpstr>Arial</vt:lpstr>
      <vt:lpstr>Canva Sans Bold</vt:lpstr>
      <vt:lpstr>Alyssum</vt:lpstr>
      <vt:lpstr>DM Sans Italics</vt:lpstr>
      <vt:lpstr>Calibri</vt:lpstr>
      <vt:lpstr>DM Sans Bold Italics</vt:lpstr>
      <vt:lpstr>DM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AIMS Redesign Committee March Update</dc:title>
  <cp:lastModifiedBy>Wells Ling, PhD</cp:lastModifiedBy>
  <cp:revision>1</cp:revision>
  <dcterms:created xsi:type="dcterms:W3CDTF">2006-08-16T00:00:00Z</dcterms:created>
  <dcterms:modified xsi:type="dcterms:W3CDTF">2024-03-14T19:34:06Z</dcterms:modified>
  <dc:identifier>DAF-AAV2_EQ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0x010100777B75D244D3164486FE6D9C09AE4B6A</vt:lpwstr>
  </property>
</Properties>
</file>